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15" r:id="rId2"/>
    <p:sldMasterId id="2147483736" r:id="rId3"/>
  </p:sldMasterIdLst>
  <p:notesMasterIdLst>
    <p:notesMasterId r:id="rId27"/>
  </p:notesMasterIdLst>
  <p:handoutMasterIdLst>
    <p:handoutMasterId r:id="rId28"/>
  </p:handoutMasterIdLst>
  <p:sldIdLst>
    <p:sldId id="364" r:id="rId4"/>
    <p:sldId id="397" r:id="rId5"/>
    <p:sldId id="443" r:id="rId6"/>
    <p:sldId id="423" r:id="rId7"/>
    <p:sldId id="424" r:id="rId8"/>
    <p:sldId id="425" r:id="rId9"/>
    <p:sldId id="426" r:id="rId10"/>
    <p:sldId id="427" r:id="rId11"/>
    <p:sldId id="428" r:id="rId12"/>
    <p:sldId id="429" r:id="rId13"/>
    <p:sldId id="430" r:id="rId14"/>
    <p:sldId id="444" r:id="rId15"/>
    <p:sldId id="431" r:id="rId16"/>
    <p:sldId id="432" r:id="rId17"/>
    <p:sldId id="433" r:id="rId18"/>
    <p:sldId id="434" r:id="rId19"/>
    <p:sldId id="435" r:id="rId20"/>
    <p:sldId id="436" r:id="rId21"/>
    <p:sldId id="442" r:id="rId22"/>
    <p:sldId id="439" r:id="rId23"/>
    <p:sldId id="440" r:id="rId24"/>
    <p:sldId id="441" r:id="rId25"/>
    <p:sldId id="34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704724-BC0A-42B6-8268-67BC07F7E2DF}">
          <p14:sldIdLst>
            <p14:sldId id="364"/>
            <p14:sldId id="397"/>
            <p14:sldId id="443"/>
            <p14:sldId id="423"/>
            <p14:sldId id="424"/>
            <p14:sldId id="425"/>
            <p14:sldId id="426"/>
            <p14:sldId id="427"/>
            <p14:sldId id="428"/>
            <p14:sldId id="429"/>
            <p14:sldId id="430"/>
            <p14:sldId id="444"/>
            <p14:sldId id="431"/>
            <p14:sldId id="432"/>
            <p14:sldId id="433"/>
            <p14:sldId id="434"/>
            <p14:sldId id="435"/>
            <p14:sldId id="436"/>
            <p14:sldId id="442"/>
            <p14:sldId id="439"/>
            <p14:sldId id="440"/>
            <p14:sldId id="441"/>
            <p14:sldId id="345"/>
          </p14:sldIdLst>
        </p14:section>
        <p14:section name="Untitled Section" id="{946E8717-1A0E-437A-AD8A-371C18C7133A}">
          <p14:sldIdLst/>
        </p14:section>
      </p14:sectionLst>
    </p:ext>
    <p:ext uri="{EFAFB233-063F-42B5-8137-9DF3F51BA10A}">
      <p15:sldGuideLst xmlns:p15="http://schemas.microsoft.com/office/powerpoint/2012/main">
        <p15:guide id="1" orient="horz" pos="279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03"/>
    <a:srgbClr val="00B295"/>
    <a:srgbClr val="FF8C03"/>
    <a:srgbClr val="FFF100"/>
    <a:srgbClr val="008272"/>
    <a:srgbClr val="525351"/>
    <a:srgbClr val="969695"/>
    <a:srgbClr val="C6D8E4"/>
    <a:srgbClr val="B5A1FF"/>
    <a:srgbClr val="515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5" autoAdjust="0"/>
    <p:restoredTop sz="96928"/>
  </p:normalViewPr>
  <p:slideViewPr>
    <p:cSldViewPr snapToGrid="0" snapToObjects="1">
      <p:cViewPr varScale="1">
        <p:scale>
          <a:sx n="72" d="100"/>
          <a:sy n="72" d="100"/>
        </p:scale>
        <p:origin x="342" y="66"/>
      </p:cViewPr>
      <p:guideLst>
        <p:guide orient="horz" pos="2795"/>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28575"/>
          </c:spPr>
          <c:dPt>
            <c:idx val="0"/>
            <c:bubble3D val="0"/>
            <c:spPr>
              <a:solidFill>
                <a:schemeClr val="accent1"/>
              </a:solidFill>
              <a:ln w="28575">
                <a:solidFill>
                  <a:schemeClr val="lt1"/>
                </a:solidFill>
              </a:ln>
              <a:effectLst/>
            </c:spPr>
            <c:extLst>
              <c:ext xmlns:c16="http://schemas.microsoft.com/office/drawing/2014/chart" uri="{C3380CC4-5D6E-409C-BE32-E72D297353CC}">
                <c16:uniqueId val="{00000001-4168-46A0-BC24-3223195B3BCC}"/>
              </c:ext>
            </c:extLst>
          </c:dPt>
          <c:dPt>
            <c:idx val="1"/>
            <c:bubble3D val="0"/>
            <c:spPr>
              <a:solidFill>
                <a:schemeClr val="accent2"/>
              </a:solidFill>
              <a:ln w="28575">
                <a:solidFill>
                  <a:schemeClr val="lt1"/>
                </a:solidFill>
              </a:ln>
              <a:effectLst/>
            </c:spPr>
            <c:extLst>
              <c:ext xmlns:c16="http://schemas.microsoft.com/office/drawing/2014/chart" uri="{C3380CC4-5D6E-409C-BE32-E72D297353CC}">
                <c16:uniqueId val="{00000003-4168-46A0-BC24-3223195B3BCC}"/>
              </c:ext>
            </c:extLst>
          </c:dPt>
          <c:dLbls>
            <c:dLbl>
              <c:idx val="0"/>
              <c:layout>
                <c:manualLayout>
                  <c:x val="6.2536970993138485E-2"/>
                  <c:y val="9.3525805021525549E-2"/>
                </c:manualLayout>
              </c:layout>
              <c:tx>
                <c:rich>
                  <a:bodyPr rot="0" spcFirstLastPara="1" vertOverflow="ellipsis" vert="horz" wrap="square" lIns="38100" tIns="19050" rIns="38100" bIns="19050" anchor="ctr" anchorCtr="1">
                    <a:spAutoFit/>
                  </a:bodyPr>
                  <a:lstStyle/>
                  <a:p>
                    <a:pPr>
                      <a:defRPr sz="2400" b="1" i="0" u="none" strike="noStrike" kern="1200" baseline="0">
                        <a:solidFill>
                          <a:srgbClr val="FF8C03"/>
                        </a:solidFill>
                        <a:latin typeface="Segoe UI Semibold" panose="020B0502040204020203" pitchFamily="34" charset="0"/>
                        <a:ea typeface="+mn-ea"/>
                        <a:cs typeface="Segoe UI Semibold" panose="020B0502040204020203" pitchFamily="34" charset="0"/>
                      </a:defRPr>
                    </a:pPr>
                    <a:fld id="{9862070D-0CE4-0D47-9F15-3F761258C146}" type="PERCENTAGE">
                      <a:rPr lang="en-US" sz="2400">
                        <a:solidFill>
                          <a:srgbClr val="FFB803"/>
                        </a:solidFill>
                      </a:rPr>
                      <a:pPr>
                        <a:defRPr sz="2400" b="1">
                          <a:solidFill>
                            <a:srgbClr val="FF8C03"/>
                          </a:solidFill>
                          <a:latin typeface="Segoe UI Semibold" panose="020B0502040204020203" pitchFamily="34" charset="0"/>
                          <a:cs typeface="Segoe UI Semibold" panose="020B0502040204020203" pitchFamily="34" charset="0"/>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8C03"/>
                      </a:solidFill>
                      <a:latin typeface="Segoe UI Semibold" panose="020B0502040204020203" pitchFamily="34" charset="0"/>
                      <a:ea typeface="+mn-ea"/>
                      <a:cs typeface="Segoe UI Semibold" panose="020B0502040204020203" pitchFamily="34" charset="0"/>
                    </a:defRPr>
                  </a:pPr>
                  <a:endParaRPr lang="en-US"/>
                </a:p>
              </c:txP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68-46A0-BC24-3223195B3BCC}"/>
                </c:ext>
              </c:extLst>
            </c:dLbl>
            <c:dLbl>
              <c:idx val="1"/>
              <c:layout>
                <c:manualLayout>
                  <c:x val="-3.832911125385912E-2"/>
                  <c:y val="-0.10599591235772908"/>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B295"/>
                      </a:solidFill>
                      <a:latin typeface="Segoe UI Semibold" panose="020B0502040204020203" pitchFamily="34" charset="0"/>
                      <a:ea typeface="+mn-ea"/>
                      <a:cs typeface="Segoe UI Semibold" panose="020B0502040204020203" pitchFamily="34" charset="0"/>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168-46A0-BC24-3223195B3BC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Segoe UI Semibold" panose="020B0502040204020203" pitchFamily="34" charset="0"/>
                    <a:ea typeface="+mn-ea"/>
                    <a:cs typeface="Segoe UI Semibold" panose="020B0502040204020203"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val>
            <c:numRef>
              <c:f>Sheet1!$F$4:$F$5</c:f>
              <c:numCache>
                <c:formatCode>0%</c:formatCode>
                <c:ptCount val="2"/>
                <c:pt idx="0">
                  <c:v>0.9</c:v>
                </c:pt>
                <c:pt idx="1">
                  <c:v>0.1</c:v>
                </c:pt>
              </c:numCache>
            </c:numRef>
          </c:val>
          <c:extLst>
            <c:ext xmlns:c16="http://schemas.microsoft.com/office/drawing/2014/chart" uri="{C3380CC4-5D6E-409C-BE32-E72D297353CC}">
              <c16:uniqueId val="{00000004-4168-46A0-BC24-3223195B3BCC}"/>
            </c:ext>
          </c:extLst>
        </c:ser>
        <c:dLbls>
          <c:showLegendKey val="0"/>
          <c:showVal val="0"/>
          <c:showCatName val="0"/>
          <c:showSerName val="0"/>
          <c:showPercent val="1"/>
          <c:showBubbleSize val="0"/>
          <c:showLeaderLines val="0"/>
        </c:dLbls>
        <c:firstSliceAng val="0"/>
        <c:holeSize val="7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542C57-CFFF-594A-917E-316CC180E9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7D9269-D56A-5445-96EF-82F16FC023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C7A86C-7815-7046-93E0-033ECACF0874}" type="datetimeFigureOut">
              <a:rPr lang="en-US" smtClean="0"/>
              <a:t>7/28/2019</a:t>
            </a:fld>
            <a:endParaRPr lang="en-US"/>
          </a:p>
        </p:txBody>
      </p:sp>
      <p:sp>
        <p:nvSpPr>
          <p:cNvPr id="4" name="Footer Placeholder 3">
            <a:extLst>
              <a:ext uri="{FF2B5EF4-FFF2-40B4-BE49-F238E27FC236}">
                <a16:creationId xmlns:a16="http://schemas.microsoft.com/office/drawing/2014/main" id="{F1BD7FCC-6646-1345-A7E1-F7E631CA42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7B044ED-2678-0C41-9CA5-9CF82693E0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E0BEB2-8B84-6649-8CF9-E813EF75B6A4}" type="slidenum">
              <a:rPr lang="en-US" smtClean="0"/>
              <a:t>‹#›</a:t>
            </a:fld>
            <a:endParaRPr lang="en-US"/>
          </a:p>
        </p:txBody>
      </p:sp>
    </p:spTree>
    <p:extLst>
      <p:ext uri="{BB962C8B-B14F-4D97-AF65-F5344CB8AC3E}">
        <p14:creationId xmlns:p14="http://schemas.microsoft.com/office/powerpoint/2010/main" val="34221447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45290-A7FF-484C-AFBE-2619B36DA782}" type="datetimeFigureOut">
              <a:rPr lang="en-US" smtClean="0"/>
              <a:t>7/28/2019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27D67-2F44-D44C-B8BE-75BA860FCC3F}" type="slidenum">
              <a:rPr lang="en-US" smtClean="0"/>
              <a:t>‹#›</a:t>
            </a:fld>
            <a:endParaRPr lang="en-US"/>
          </a:p>
        </p:txBody>
      </p:sp>
    </p:spTree>
    <p:extLst>
      <p:ext uri="{BB962C8B-B14F-4D97-AF65-F5344CB8AC3E}">
        <p14:creationId xmlns:p14="http://schemas.microsoft.com/office/powerpoint/2010/main" val="31422284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blank">
    <p:bg>
      <p:bgRef idx="1001">
        <a:schemeClr val="bg1"/>
      </p:bgRef>
    </p:bg>
    <p:spTree>
      <p:nvGrpSpPr>
        <p:cNvPr id="1" name=""/>
        <p:cNvGrpSpPr/>
        <p:nvPr/>
      </p:nvGrpSpPr>
      <p:grpSpPr>
        <a:xfrm>
          <a:off x="0" y="0"/>
          <a:ext cx="0" cy="0"/>
          <a:chOff x="0" y="0"/>
          <a:chExt cx="0" cy="0"/>
        </a:xfrm>
      </p:grpSpPr>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6" name="Text Placeholder 5">
            <a:extLst>
              <a:ext uri="{FF2B5EF4-FFF2-40B4-BE49-F238E27FC236}">
                <a16:creationId xmlns:a16="http://schemas.microsoft.com/office/drawing/2014/main" id="{F2EBB103-30D2-CB49-A27B-AA1097F073BF}"/>
              </a:ext>
            </a:extLst>
          </p:cNvPr>
          <p:cNvSpPr>
            <a:spLocks noGrp="1"/>
          </p:cNvSpPr>
          <p:nvPr>
            <p:ph type="body" sz="quarter" idx="10" hasCustomPrompt="1"/>
          </p:nvPr>
        </p:nvSpPr>
        <p:spPr>
          <a:xfrm>
            <a:off x="584200" y="2477311"/>
            <a:ext cx="3279775" cy="1048257"/>
          </a:xfrm>
          <a:prstGeom prst="rect">
            <a:avLst/>
          </a:prstGeom>
        </p:spPr>
        <p:txBody>
          <a:bodyPr lIns="0" tIns="0" rIns="0" bIns="0" anchor="b"/>
          <a:lstStyle>
            <a:lvl1pPr marL="0" indent="0">
              <a:buNone/>
              <a:defRPr lang="en-US" sz="3200" b="1" i="0" kern="1200" dirty="0">
                <a:solidFill>
                  <a:schemeClr val="bg2">
                    <a:lumMod val="10000"/>
                  </a:schemeClr>
                </a:solidFill>
                <a:latin typeface="Segoe UI Semibold" panose="020B0502040204020203" pitchFamily="34" charset="0"/>
                <a:ea typeface="+mn-ea"/>
                <a:cs typeface="Segoe UI Semibold" panose="020B0502040204020203"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F42E281B-FBC6-3447-9580-8D1CBA0F7B86}"/>
              </a:ext>
            </a:extLst>
          </p:cNvPr>
          <p:cNvSpPr>
            <a:spLocks noGrp="1"/>
          </p:cNvSpPr>
          <p:nvPr>
            <p:ph type="body" sz="quarter" idx="11" hasCustomPrompt="1"/>
          </p:nvPr>
        </p:nvSpPr>
        <p:spPr>
          <a:xfrm>
            <a:off x="584199" y="3962399"/>
            <a:ext cx="3279775" cy="1627763"/>
          </a:xfrm>
          <a:prstGeom prst="rect">
            <a:avLst/>
          </a:prstGeom>
        </p:spPr>
        <p:txBody>
          <a:bodyPr lIns="0" tIns="0" rIns="0" bIns="0"/>
          <a:lstStyle>
            <a:lvl1pPr marL="0" indent="0">
              <a:buNone/>
              <a:defRPr lang="en-US" sz="2000" kern="1200" dirty="0">
                <a:solidFill>
                  <a:schemeClr val="bg2">
                    <a:lumMod val="10000"/>
                  </a:schemeClr>
                </a:solidFill>
                <a:latin typeface="Segoe UI" panose="020B0502040204020203" pitchFamily="34" charset="0"/>
                <a:ea typeface="+mn-ea"/>
                <a:cs typeface="Segoe UI" panose="020B0502040204020203" pitchFamily="34" charset="0"/>
              </a:defRPr>
            </a:lvl1pPr>
          </a:lstStyle>
          <a:p>
            <a:pPr lvl="0"/>
            <a:r>
              <a:rPr lang="en-US" dirty="0"/>
              <a:t>Subtitle</a:t>
            </a:r>
          </a:p>
        </p:txBody>
      </p:sp>
    </p:spTree>
    <p:extLst>
      <p:ext uri="{BB962C8B-B14F-4D97-AF65-F5344CB8AC3E}">
        <p14:creationId xmlns:p14="http://schemas.microsoft.com/office/powerpoint/2010/main" val="29858769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guide id="8" pos="2434">
          <p15:clr>
            <a:srgbClr val="FBAE40"/>
          </p15:clr>
        </p15:guide>
        <p15:guide id="9" pos="2797">
          <p15:clr>
            <a:srgbClr val="FBAE40"/>
          </p15:clr>
        </p15:guide>
        <p15:guide id="10" pos="4861">
          <p15:clr>
            <a:srgbClr val="FBAE40"/>
          </p15:clr>
        </p15:guide>
        <p15:guide id="11" pos="524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quare photo left 2">
    <p:bg>
      <p:bgRef idx="1001">
        <a:schemeClr val="bg1"/>
      </p:bgRef>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085F5B85-CCB3-C448-95DC-07820363BFB4}"/>
              </a:ext>
            </a:extLst>
          </p:cNvPr>
          <p:cNvSpPr>
            <a:spLocks noGrp="1"/>
          </p:cNvSpPr>
          <p:nvPr>
            <p:ph type="pic" sz="quarter" idx="10" hasCustomPrompt="1"/>
          </p:nvPr>
        </p:nvSpPr>
        <p:spPr>
          <a:xfrm>
            <a:off x="0" y="0"/>
            <a:ext cx="6851649" cy="6858000"/>
          </a:xfrm>
          <a:prstGeom prst="rect">
            <a:avLst/>
          </a:prstGeom>
          <a:solidFill>
            <a:schemeClr val="bg1">
              <a:lumMod val="95000"/>
            </a:schemeClr>
          </a:solidFill>
        </p:spPr>
        <p:txBody>
          <a:bodyPr anchor="ctr"/>
          <a:lstStyle>
            <a:lvl1pPr marL="0" indent="0" algn="ctr">
              <a:buNone/>
              <a:defRPr/>
            </a:lvl1pPr>
          </a:lstStyle>
          <a:p>
            <a:r>
              <a:rPr lang="en-US" dirty="0"/>
              <a:t> </a:t>
            </a:r>
          </a:p>
        </p:txBody>
      </p:sp>
      <p:sp>
        <p:nvSpPr>
          <p:cNvPr id="11" name="Title 8">
            <a:extLst>
              <a:ext uri="{FF2B5EF4-FFF2-40B4-BE49-F238E27FC236}">
                <a16:creationId xmlns:a16="http://schemas.microsoft.com/office/drawing/2014/main" id="{3D4C6163-A261-B24C-9BC6-B3AFF0DD932D}"/>
              </a:ext>
            </a:extLst>
          </p:cNvPr>
          <p:cNvSpPr>
            <a:spLocks noGrp="1"/>
          </p:cNvSpPr>
          <p:nvPr>
            <p:ph type="title"/>
          </p:nvPr>
        </p:nvSpPr>
        <p:spPr>
          <a:xfrm>
            <a:off x="6240463" y="1779555"/>
            <a:ext cx="4421619" cy="1171521"/>
          </a:xfrm>
          <a:prstGeom prst="rect">
            <a:avLst/>
          </a:prstGeom>
        </p:spPr>
        <p:txBody>
          <a:bodyPr lIns="0" tIns="0" rIns="0" bIns="0" anchor="b"/>
          <a:lstStyle>
            <a:lvl1pPr>
              <a:defRPr sz="2600" b="1" i="0">
                <a:solidFill>
                  <a:srgbClr val="1A1A1A"/>
                </a:solidFill>
                <a:latin typeface="Segoe UI Semibold" panose="020B0502040204020203" pitchFamily="34" charset="0"/>
                <a:cs typeface="Segoe UI Semibold" panose="020B0502040204020203" pitchFamily="34" charset="0"/>
              </a:defRPr>
            </a:lvl1pPr>
          </a:lstStyle>
          <a:p>
            <a:r>
              <a:rPr lang="en-US" dirty="0"/>
              <a:t>Click to edit Master title</a:t>
            </a:r>
          </a:p>
        </p:txBody>
      </p:sp>
      <p:sp>
        <p:nvSpPr>
          <p:cNvPr id="12" name="Text Placeholder 10">
            <a:extLst>
              <a:ext uri="{FF2B5EF4-FFF2-40B4-BE49-F238E27FC236}">
                <a16:creationId xmlns:a16="http://schemas.microsoft.com/office/drawing/2014/main" id="{BF25AB4B-49DE-C44F-B8FC-0442E9F0F29F}"/>
              </a:ext>
            </a:extLst>
          </p:cNvPr>
          <p:cNvSpPr>
            <a:spLocks noGrp="1"/>
          </p:cNvSpPr>
          <p:nvPr>
            <p:ph type="body" sz="quarter" idx="11"/>
          </p:nvPr>
        </p:nvSpPr>
        <p:spPr>
          <a:xfrm>
            <a:off x="6240463" y="3223758"/>
            <a:ext cx="4421619" cy="2851135"/>
          </a:xfrm>
          <a:prstGeom prst="rect">
            <a:avLst/>
          </a:prstGeom>
        </p:spPr>
        <p:txBody>
          <a:bodyPr lIns="0" tIns="0" rIns="0" bIns="0" anchor="t"/>
          <a:lstStyle>
            <a:lvl1pPr marL="0" indent="0">
              <a:buNone/>
              <a:defRPr sz="1600">
                <a:solidFill>
                  <a:srgbClr val="525351"/>
                </a:solidFill>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Tree>
    <p:extLst>
      <p:ext uri="{BB962C8B-B14F-4D97-AF65-F5344CB8AC3E}">
        <p14:creationId xmlns:p14="http://schemas.microsoft.com/office/powerpoint/2010/main" val="12494905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4316" userDrawn="1">
          <p15:clr>
            <a:srgbClr val="FBAE40"/>
          </p15:clr>
        </p15:guide>
        <p15:guide id="4" pos="393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 Copy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12C6AB-7232-CB41-85B0-7995021D90E3}"/>
              </a:ext>
            </a:extLst>
          </p:cNvPr>
          <p:cNvSpPr/>
          <p:nvPr userDrawn="1"/>
        </p:nvSpPr>
        <p:spPr>
          <a:xfrm>
            <a:off x="0" y="0"/>
            <a:ext cx="127322" cy="1342663"/>
          </a:xfrm>
          <a:prstGeom prst="rect">
            <a:avLst/>
          </a:prstGeom>
          <a:solidFill>
            <a:srgbClr val="06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8">
            <a:extLst>
              <a:ext uri="{FF2B5EF4-FFF2-40B4-BE49-F238E27FC236}">
                <a16:creationId xmlns:a16="http://schemas.microsoft.com/office/drawing/2014/main" id="{11A7768B-0B95-F54B-A18F-2BBF28192E54}"/>
              </a:ext>
            </a:extLst>
          </p:cNvPr>
          <p:cNvSpPr>
            <a:spLocks noGrp="1"/>
          </p:cNvSpPr>
          <p:nvPr>
            <p:ph type="title"/>
          </p:nvPr>
        </p:nvSpPr>
        <p:spPr>
          <a:xfrm>
            <a:off x="584201" y="225572"/>
            <a:ext cx="3890962" cy="1171521"/>
          </a:xfrm>
          <a:prstGeom prst="rect">
            <a:avLst/>
          </a:prstGeom>
        </p:spPr>
        <p:txBody>
          <a:bodyPr lIns="0" tIns="0" rIns="0" bIns="0" anchor="b"/>
          <a:lstStyle>
            <a:lvl1pPr>
              <a:defRPr sz="2600" b="1" i="0">
                <a:solidFill>
                  <a:srgbClr val="1A1A1A"/>
                </a:solidFill>
                <a:latin typeface="Segoe UI Semibold" panose="020B0502040204020203" pitchFamily="34" charset="0"/>
                <a:cs typeface="Segoe UI Semibold" panose="020B0502040204020203" pitchFamily="34" charset="0"/>
              </a:defRPr>
            </a:lvl1pPr>
          </a:lstStyle>
          <a:p>
            <a:r>
              <a:rPr lang="en-US" dirty="0"/>
              <a:t>Click to edit Master title</a:t>
            </a:r>
          </a:p>
        </p:txBody>
      </p:sp>
      <p:sp>
        <p:nvSpPr>
          <p:cNvPr id="14" name="Text Placeholder 10">
            <a:extLst>
              <a:ext uri="{FF2B5EF4-FFF2-40B4-BE49-F238E27FC236}">
                <a16:creationId xmlns:a16="http://schemas.microsoft.com/office/drawing/2014/main" id="{81585AEA-D135-C04C-90A0-6585AF457869}"/>
              </a:ext>
            </a:extLst>
          </p:cNvPr>
          <p:cNvSpPr>
            <a:spLocks noGrp="1"/>
          </p:cNvSpPr>
          <p:nvPr>
            <p:ph type="body" sz="quarter" idx="10"/>
          </p:nvPr>
        </p:nvSpPr>
        <p:spPr>
          <a:xfrm>
            <a:off x="6440600" y="292100"/>
            <a:ext cx="5167199" cy="1050563"/>
          </a:xfrm>
          <a:prstGeom prst="rect">
            <a:avLst/>
          </a:prstGeom>
        </p:spPr>
        <p:txBody>
          <a:bodyPr lIns="0" tIns="0" rIns="0" bIns="0" anchor="b"/>
          <a:lstStyle>
            <a:lvl1pPr marL="0" indent="0">
              <a:buNone/>
              <a:defRPr sz="1600">
                <a:solidFill>
                  <a:srgbClr val="515252"/>
                </a:solidFill>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
        <p:nvSpPr>
          <p:cNvPr id="3" name="Rectangle 2">
            <a:extLst>
              <a:ext uri="{FF2B5EF4-FFF2-40B4-BE49-F238E27FC236}">
                <a16:creationId xmlns:a16="http://schemas.microsoft.com/office/drawing/2014/main" id="{A80692F8-69E0-6F41-BD1D-18CB203BA441}"/>
              </a:ext>
            </a:extLst>
          </p:cNvPr>
          <p:cNvSpPr/>
          <p:nvPr userDrawn="1"/>
        </p:nvSpPr>
        <p:spPr bwMode="auto">
          <a:xfrm>
            <a:off x="0" y="2024063"/>
            <a:ext cx="12192000" cy="48339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373480"/>
      </p:ext>
    </p:extLst>
  </p:cSld>
  <p:clrMapOvr>
    <a:masterClrMapping/>
  </p:clrMapOvr>
  <p:transition>
    <p:fade/>
  </p:transition>
  <p:extLst>
    <p:ext uri="{DCECCB84-F9BA-43D5-87BE-67443E8EF086}">
      <p15:sldGuideLst xmlns:p15="http://schemas.microsoft.com/office/powerpoint/2012/main">
        <p15:guide id="1" pos="2434">
          <p15:clr>
            <a:srgbClr val="FBAE40"/>
          </p15:clr>
        </p15:guide>
        <p15:guide id="2" pos="2819">
          <p15:clr>
            <a:srgbClr val="FBAE40"/>
          </p15:clr>
        </p15:guide>
        <p15:guide id="3" pos="5269">
          <p15:clr>
            <a:srgbClr val="FBAE40"/>
          </p15:clr>
        </p15:guide>
        <p15:guide id="4" pos="4883">
          <p15:clr>
            <a:srgbClr val="FBAE40"/>
          </p15:clr>
        </p15:guide>
        <p15:guide id="5" orient="horz" pos="1275" userDrawn="1">
          <p15:clr>
            <a:srgbClr val="FBAE40"/>
          </p15:clr>
        </p15:guide>
        <p15:guide id="6" orient="horz" pos="91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3E3955-9F22-084D-A143-94C3DD5C278D}"/>
              </a:ext>
            </a:extLst>
          </p:cNvPr>
          <p:cNvSpPr txBox="1"/>
          <p:nvPr userDrawn="1"/>
        </p:nvSpPr>
        <p:spPr>
          <a:xfrm>
            <a:off x="1135535" y="2761418"/>
            <a:ext cx="4353338" cy="646331"/>
          </a:xfrm>
          <a:prstGeom prst="rect">
            <a:avLst/>
          </a:prstGeom>
          <a:noFill/>
        </p:spPr>
        <p:txBody>
          <a:bodyPr wrap="square" lIns="0" tIns="0" rIns="0" bIns="0" rtlCol="0" anchor="b">
            <a:spAutoFit/>
          </a:bodyPr>
          <a:lstStyle/>
          <a:p>
            <a:r>
              <a:rPr lang="en-US" sz="4200" dirty="0">
                <a:solidFill>
                  <a:schemeClr val="bg2">
                    <a:lumMod val="10000"/>
                  </a:schemeClr>
                </a:solidFill>
                <a:latin typeface="Segoe UI Semibold" panose="020B0502040204020203" pitchFamily="34" charset="0"/>
                <a:cs typeface="Segoe UI Semibold" panose="020B0502040204020203" pitchFamily="34" charset="0"/>
              </a:rPr>
              <a:t>Conclusion</a:t>
            </a:r>
          </a:p>
        </p:txBody>
      </p:sp>
      <p:sp>
        <p:nvSpPr>
          <p:cNvPr id="4" name="TextBox 3">
            <a:extLst>
              <a:ext uri="{FF2B5EF4-FFF2-40B4-BE49-F238E27FC236}">
                <a16:creationId xmlns:a16="http://schemas.microsoft.com/office/drawing/2014/main" id="{960FB37F-EC5F-7B40-BB26-C8F07965778C}"/>
              </a:ext>
            </a:extLst>
          </p:cNvPr>
          <p:cNvSpPr txBox="1"/>
          <p:nvPr userDrawn="1"/>
        </p:nvSpPr>
        <p:spPr>
          <a:xfrm rot="16200000">
            <a:off x="-2531589" y="3121222"/>
            <a:ext cx="5843907" cy="615553"/>
          </a:xfrm>
          <a:prstGeom prst="rect">
            <a:avLst/>
          </a:prstGeom>
          <a:noFill/>
        </p:spPr>
        <p:txBody>
          <a:bodyPr wrap="none" lIns="0" tIns="0" rIns="0" bIns="0" rtlCol="0">
            <a:spAutoFit/>
          </a:bodyPr>
          <a:lstStyle/>
          <a:p>
            <a:pPr algn="ctr"/>
            <a:r>
              <a:rPr lang="en-US" sz="4000" b="1" dirty="0">
                <a:solidFill>
                  <a:schemeClr val="bg2">
                    <a:lumMod val="10000"/>
                  </a:schemeClr>
                </a:solidFill>
                <a:latin typeface="Segoe UI Semibold" panose="020B0502040204020203" pitchFamily="34" charset="0"/>
                <a:cs typeface="Segoe UI Semibold" panose="020B0502040204020203" pitchFamily="34" charset="0"/>
              </a:rPr>
              <a:t>AI for Good  </a:t>
            </a:r>
            <a:r>
              <a:rPr lang="en-US" sz="4000" dirty="0">
                <a:solidFill>
                  <a:schemeClr val="bg2">
                    <a:lumMod val="10000"/>
                  </a:schemeClr>
                </a:solidFill>
                <a:latin typeface="Segoe UI Light" panose="020B0502040204020203" pitchFamily="34" charset="0"/>
                <a:cs typeface="Segoe UI Light" panose="020B0502040204020203" pitchFamily="34" charset="0"/>
              </a:rPr>
              <a:t>Research Lab</a:t>
            </a:r>
          </a:p>
        </p:txBody>
      </p:sp>
      <p:sp>
        <p:nvSpPr>
          <p:cNvPr id="13" name="Text Placeholder 10">
            <a:extLst>
              <a:ext uri="{FF2B5EF4-FFF2-40B4-BE49-F238E27FC236}">
                <a16:creationId xmlns:a16="http://schemas.microsoft.com/office/drawing/2014/main" id="{8C289F67-C1FD-C649-A879-9A225FD0DE0C}"/>
              </a:ext>
            </a:extLst>
          </p:cNvPr>
          <p:cNvSpPr>
            <a:spLocks noGrp="1"/>
          </p:cNvSpPr>
          <p:nvPr>
            <p:ph type="body" sz="quarter" idx="10"/>
          </p:nvPr>
        </p:nvSpPr>
        <p:spPr>
          <a:xfrm>
            <a:off x="1163637" y="3644900"/>
            <a:ext cx="4930776" cy="2624138"/>
          </a:xfrm>
          <a:prstGeom prst="rect">
            <a:avLst/>
          </a:prstGeom>
        </p:spPr>
        <p:txBody>
          <a:bodyPr lIns="0" tIns="0" rIns="0" bIns="0"/>
          <a:lstStyle>
            <a:lvl1pPr marL="0" indent="0">
              <a:buNone/>
              <a:defRPr sz="1600">
                <a:solidFill>
                  <a:srgbClr val="515252"/>
                </a:solidFill>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
        <p:nvSpPr>
          <p:cNvPr id="14" name="Text Placeholder 10">
            <a:extLst>
              <a:ext uri="{FF2B5EF4-FFF2-40B4-BE49-F238E27FC236}">
                <a16:creationId xmlns:a16="http://schemas.microsoft.com/office/drawing/2014/main" id="{59D56408-D131-7545-88F9-ACD60B74F2C1}"/>
              </a:ext>
            </a:extLst>
          </p:cNvPr>
          <p:cNvSpPr>
            <a:spLocks noGrp="1"/>
          </p:cNvSpPr>
          <p:nvPr>
            <p:ph type="body" sz="quarter" idx="11"/>
          </p:nvPr>
        </p:nvSpPr>
        <p:spPr>
          <a:xfrm>
            <a:off x="6672263" y="3649593"/>
            <a:ext cx="4930776" cy="2624138"/>
          </a:xfrm>
          <a:prstGeom prst="rect">
            <a:avLst/>
          </a:prstGeom>
        </p:spPr>
        <p:txBody>
          <a:bodyPr lIns="0" tIns="0" rIns="0" bIns="0"/>
          <a:lstStyle>
            <a:lvl1pPr marL="0" indent="0">
              <a:buNone/>
              <a:defRPr sz="1600">
                <a:solidFill>
                  <a:srgbClr val="515252"/>
                </a:solidFill>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Tree>
    <p:extLst>
      <p:ext uri="{BB962C8B-B14F-4D97-AF65-F5344CB8AC3E}">
        <p14:creationId xmlns:p14="http://schemas.microsoft.com/office/powerpoint/2010/main" val="3124437501"/>
      </p:ext>
    </p:extLst>
  </p:cSld>
  <p:clrMapOvr>
    <a:masterClrMapping/>
  </p:clrMapOvr>
  <p:transition>
    <p:fade/>
  </p:transition>
  <p:extLst>
    <p:ext uri="{DCECCB84-F9BA-43D5-87BE-67443E8EF086}">
      <p15:sldGuideLst xmlns:p15="http://schemas.microsoft.com/office/powerpoint/2012/main">
        <p15:guide id="1" pos="733">
          <p15:clr>
            <a:srgbClr val="FBAE40"/>
          </p15:clr>
        </p15:guide>
        <p15:guide id="2" orient="horz" pos="2296">
          <p15:clr>
            <a:srgbClr val="FBAE40"/>
          </p15:clr>
        </p15:guide>
        <p15:guide id="3" orient="horz" pos="2069">
          <p15:clr>
            <a:srgbClr val="FBAE40"/>
          </p15:clr>
        </p15:guide>
        <p15:guide id="4" pos="3840" userDrawn="1">
          <p15:clr>
            <a:srgbClr val="FBAE40"/>
          </p15:clr>
        </p15:guide>
        <p15:guide id="5" pos="420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3E3955-9F22-084D-A143-94C3DD5C278D}"/>
              </a:ext>
            </a:extLst>
          </p:cNvPr>
          <p:cNvSpPr txBox="1"/>
          <p:nvPr userDrawn="1"/>
        </p:nvSpPr>
        <p:spPr>
          <a:xfrm>
            <a:off x="1135535" y="2761418"/>
            <a:ext cx="4353338" cy="646331"/>
          </a:xfrm>
          <a:prstGeom prst="rect">
            <a:avLst/>
          </a:prstGeom>
          <a:noFill/>
        </p:spPr>
        <p:txBody>
          <a:bodyPr wrap="square" lIns="0" tIns="0" rIns="0" bIns="0" rtlCol="0" anchor="b">
            <a:spAutoFit/>
          </a:bodyPr>
          <a:lstStyle/>
          <a:p>
            <a:r>
              <a:rPr lang="en-US" sz="4200" dirty="0">
                <a:solidFill>
                  <a:schemeClr val="bg2">
                    <a:lumMod val="10000"/>
                  </a:schemeClr>
                </a:solidFill>
                <a:latin typeface="Segoe UI Semibold" panose="020B0502040204020203" pitchFamily="34" charset="0"/>
                <a:cs typeface="Segoe UI Semibold" panose="020B0502040204020203" pitchFamily="34" charset="0"/>
              </a:rPr>
              <a:t>Appendix</a:t>
            </a:r>
          </a:p>
        </p:txBody>
      </p:sp>
      <p:sp>
        <p:nvSpPr>
          <p:cNvPr id="4" name="TextBox 3">
            <a:extLst>
              <a:ext uri="{FF2B5EF4-FFF2-40B4-BE49-F238E27FC236}">
                <a16:creationId xmlns:a16="http://schemas.microsoft.com/office/drawing/2014/main" id="{960FB37F-EC5F-7B40-BB26-C8F07965778C}"/>
              </a:ext>
            </a:extLst>
          </p:cNvPr>
          <p:cNvSpPr txBox="1"/>
          <p:nvPr userDrawn="1"/>
        </p:nvSpPr>
        <p:spPr>
          <a:xfrm rot="16200000">
            <a:off x="-2531589" y="3121222"/>
            <a:ext cx="5843907" cy="615553"/>
          </a:xfrm>
          <a:prstGeom prst="rect">
            <a:avLst/>
          </a:prstGeom>
          <a:noFill/>
        </p:spPr>
        <p:txBody>
          <a:bodyPr wrap="none" lIns="0" tIns="0" rIns="0" bIns="0" rtlCol="0">
            <a:spAutoFit/>
          </a:bodyPr>
          <a:lstStyle/>
          <a:p>
            <a:pPr algn="ctr"/>
            <a:r>
              <a:rPr lang="en-US" sz="4000" b="1" dirty="0">
                <a:solidFill>
                  <a:schemeClr val="bg2">
                    <a:lumMod val="10000"/>
                  </a:schemeClr>
                </a:solidFill>
                <a:latin typeface="Segoe UI Semibold" panose="020B0502040204020203" pitchFamily="34" charset="0"/>
                <a:cs typeface="Segoe UI Semibold" panose="020B0502040204020203" pitchFamily="34" charset="0"/>
              </a:rPr>
              <a:t>AI for Good  </a:t>
            </a:r>
            <a:r>
              <a:rPr lang="en-US" sz="4000" dirty="0">
                <a:solidFill>
                  <a:schemeClr val="bg2">
                    <a:lumMod val="10000"/>
                  </a:schemeClr>
                </a:solidFill>
                <a:latin typeface="Segoe UI Light" panose="020B0502040204020203" pitchFamily="34" charset="0"/>
                <a:cs typeface="Segoe UI Light" panose="020B0502040204020203" pitchFamily="34" charset="0"/>
              </a:rPr>
              <a:t>Research Lab</a:t>
            </a:r>
          </a:p>
        </p:txBody>
      </p:sp>
      <p:sp>
        <p:nvSpPr>
          <p:cNvPr id="13" name="Text Placeholder 10">
            <a:extLst>
              <a:ext uri="{FF2B5EF4-FFF2-40B4-BE49-F238E27FC236}">
                <a16:creationId xmlns:a16="http://schemas.microsoft.com/office/drawing/2014/main" id="{8C289F67-C1FD-C649-A879-9A225FD0DE0C}"/>
              </a:ext>
            </a:extLst>
          </p:cNvPr>
          <p:cNvSpPr>
            <a:spLocks noGrp="1"/>
          </p:cNvSpPr>
          <p:nvPr>
            <p:ph type="body" sz="quarter" idx="10"/>
          </p:nvPr>
        </p:nvSpPr>
        <p:spPr>
          <a:xfrm>
            <a:off x="1163637" y="3644900"/>
            <a:ext cx="4930776" cy="2624138"/>
          </a:xfrm>
          <a:prstGeom prst="rect">
            <a:avLst/>
          </a:prstGeom>
        </p:spPr>
        <p:txBody>
          <a:bodyPr lIns="0" tIns="0" rIns="0" bIns="0"/>
          <a:lstStyle>
            <a:lvl1pPr marL="0" indent="0">
              <a:buNone/>
              <a:defRPr sz="1600">
                <a:solidFill>
                  <a:srgbClr val="515252"/>
                </a:solidFill>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
        <p:nvSpPr>
          <p:cNvPr id="14" name="Text Placeholder 10">
            <a:extLst>
              <a:ext uri="{FF2B5EF4-FFF2-40B4-BE49-F238E27FC236}">
                <a16:creationId xmlns:a16="http://schemas.microsoft.com/office/drawing/2014/main" id="{59D56408-D131-7545-88F9-ACD60B74F2C1}"/>
              </a:ext>
            </a:extLst>
          </p:cNvPr>
          <p:cNvSpPr>
            <a:spLocks noGrp="1"/>
          </p:cNvSpPr>
          <p:nvPr>
            <p:ph type="body" sz="quarter" idx="11"/>
          </p:nvPr>
        </p:nvSpPr>
        <p:spPr>
          <a:xfrm>
            <a:off x="6672263" y="3649593"/>
            <a:ext cx="4930776" cy="2624138"/>
          </a:xfrm>
          <a:prstGeom prst="rect">
            <a:avLst/>
          </a:prstGeom>
        </p:spPr>
        <p:txBody>
          <a:bodyPr lIns="0" tIns="0" rIns="0" bIns="0"/>
          <a:lstStyle>
            <a:lvl1pPr marL="0" indent="0">
              <a:buNone/>
              <a:defRPr sz="1600">
                <a:solidFill>
                  <a:srgbClr val="515252"/>
                </a:solidFill>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Tree>
    <p:extLst>
      <p:ext uri="{BB962C8B-B14F-4D97-AF65-F5344CB8AC3E}">
        <p14:creationId xmlns:p14="http://schemas.microsoft.com/office/powerpoint/2010/main" val="1357882444"/>
      </p:ext>
    </p:extLst>
  </p:cSld>
  <p:clrMapOvr>
    <a:masterClrMapping/>
  </p:clrMapOvr>
  <p:transition>
    <p:fade/>
  </p:transition>
  <p:extLst>
    <p:ext uri="{DCECCB84-F9BA-43D5-87BE-67443E8EF086}">
      <p15:sldGuideLst xmlns:p15="http://schemas.microsoft.com/office/powerpoint/2012/main">
        <p15:guide id="1" pos="733">
          <p15:clr>
            <a:srgbClr val="FBAE40"/>
          </p15:clr>
        </p15:guide>
        <p15:guide id="2" orient="horz" pos="2296">
          <p15:clr>
            <a:srgbClr val="FBAE40"/>
          </p15:clr>
        </p15:guide>
        <p15:guide id="3" orient="horz" pos="2069">
          <p15:clr>
            <a:srgbClr val="FBAE40"/>
          </p15:clr>
        </p15:guide>
        <p15:guide id="4" pos="3840">
          <p15:clr>
            <a:srgbClr val="FBAE40"/>
          </p15:clr>
        </p15:guide>
        <p15:guide id="5" pos="420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12E068-6DE2-1A48-8F5A-A6785D59ECC7}"/>
              </a:ext>
            </a:extLst>
          </p:cNvPr>
          <p:cNvSpPr>
            <a:spLocks noGrp="1"/>
          </p:cNvSpPr>
          <p:nvPr>
            <p:ph type="dt" sz="half" idx="10"/>
          </p:nvPr>
        </p:nvSpPr>
        <p:spPr>
          <a:xfrm>
            <a:off x="838200" y="6356350"/>
            <a:ext cx="2743200" cy="365125"/>
          </a:xfrm>
          <a:prstGeom prst="rect">
            <a:avLst/>
          </a:prstGeom>
        </p:spPr>
        <p:txBody>
          <a:bodyPr/>
          <a:lstStyle/>
          <a:p>
            <a:fld id="{263B10E8-5D96-8344-B06C-BDEC9AE4008C}" type="datetimeFigureOut">
              <a:rPr lang="en-US" smtClean="0"/>
              <a:t>7/28/2019</a:t>
            </a:fld>
            <a:endParaRPr lang="en-US"/>
          </a:p>
        </p:txBody>
      </p:sp>
      <p:sp>
        <p:nvSpPr>
          <p:cNvPr id="3" name="Footer Placeholder 2">
            <a:extLst>
              <a:ext uri="{FF2B5EF4-FFF2-40B4-BE49-F238E27FC236}">
                <a16:creationId xmlns:a16="http://schemas.microsoft.com/office/drawing/2014/main" id="{D889EC97-1B26-A445-8D7A-4E7A59201E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7A7507C-5689-AE4A-9A12-56D86A734282}"/>
              </a:ext>
            </a:extLst>
          </p:cNvPr>
          <p:cNvSpPr>
            <a:spLocks noGrp="1"/>
          </p:cNvSpPr>
          <p:nvPr>
            <p:ph type="sldNum" sz="quarter" idx="12"/>
          </p:nvPr>
        </p:nvSpPr>
        <p:spPr>
          <a:xfrm>
            <a:off x="8610600" y="6356350"/>
            <a:ext cx="2743200" cy="365125"/>
          </a:xfrm>
          <a:prstGeom prst="rect">
            <a:avLst/>
          </a:prstGeom>
        </p:spPr>
        <p:txBody>
          <a:bodyPr/>
          <a:lstStyle/>
          <a:p>
            <a:fld id="{EEA4A907-6979-B94A-A049-37AEA0A2F7A7}" type="slidenum">
              <a:rPr lang="en-US" smtClean="0"/>
              <a:t>‹#›</a:t>
            </a:fld>
            <a:endParaRPr lang="en-US"/>
          </a:p>
        </p:txBody>
      </p:sp>
    </p:spTree>
    <p:extLst>
      <p:ext uri="{BB962C8B-B14F-4D97-AF65-F5344CB8AC3E}">
        <p14:creationId xmlns:p14="http://schemas.microsoft.com/office/powerpoint/2010/main" val="3355943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12C6AB-7232-CB41-85B0-7995021D90E3}"/>
              </a:ext>
            </a:extLst>
          </p:cNvPr>
          <p:cNvSpPr/>
          <p:nvPr userDrawn="1"/>
        </p:nvSpPr>
        <p:spPr>
          <a:xfrm>
            <a:off x="0" y="0"/>
            <a:ext cx="127322" cy="1342663"/>
          </a:xfrm>
          <a:prstGeom prst="rect">
            <a:avLst/>
          </a:prstGeom>
          <a:solidFill>
            <a:srgbClr val="06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8">
            <a:extLst>
              <a:ext uri="{FF2B5EF4-FFF2-40B4-BE49-F238E27FC236}">
                <a16:creationId xmlns:a16="http://schemas.microsoft.com/office/drawing/2014/main" id="{03302792-C52D-124E-8319-9B4B8FEB555F}"/>
              </a:ext>
            </a:extLst>
          </p:cNvPr>
          <p:cNvSpPr>
            <a:spLocks noGrp="1"/>
          </p:cNvSpPr>
          <p:nvPr>
            <p:ph type="title"/>
          </p:nvPr>
        </p:nvSpPr>
        <p:spPr>
          <a:xfrm>
            <a:off x="584201" y="320300"/>
            <a:ext cx="8956962" cy="703066"/>
          </a:xfrm>
          <a:prstGeom prst="rect">
            <a:avLst/>
          </a:prstGeom>
        </p:spPr>
        <p:txBody>
          <a:bodyPr lIns="0" tIns="0" rIns="0" bIns="0" anchor="b"/>
          <a:lstStyle>
            <a:lvl1pPr>
              <a:defRPr sz="2600" b="1" i="0">
                <a:solidFill>
                  <a:schemeClr val="bg2">
                    <a:lumMod val="10000"/>
                  </a:schemeClr>
                </a:solidFill>
                <a:latin typeface="Segoe UI Semibold" panose="020B0502040204020203" pitchFamily="34" charset="0"/>
                <a:cs typeface="Segoe UI Semibold" panose="020B0502040204020203" pitchFamily="34" charset="0"/>
              </a:defRPr>
            </a:lvl1pPr>
          </a:lstStyle>
          <a:p>
            <a:r>
              <a:rPr lang="en-US" dirty="0"/>
              <a:t>Click to edit Master title</a:t>
            </a:r>
          </a:p>
        </p:txBody>
      </p:sp>
      <p:sp>
        <p:nvSpPr>
          <p:cNvPr id="7" name="Text Placeholder 10">
            <a:extLst>
              <a:ext uri="{FF2B5EF4-FFF2-40B4-BE49-F238E27FC236}">
                <a16:creationId xmlns:a16="http://schemas.microsoft.com/office/drawing/2014/main" id="{13189AF6-CBCC-684B-AD48-E7FDECC4C985}"/>
              </a:ext>
            </a:extLst>
          </p:cNvPr>
          <p:cNvSpPr>
            <a:spLocks noGrp="1"/>
          </p:cNvSpPr>
          <p:nvPr>
            <p:ph type="body" sz="quarter" idx="10"/>
          </p:nvPr>
        </p:nvSpPr>
        <p:spPr>
          <a:xfrm>
            <a:off x="587372" y="2028033"/>
            <a:ext cx="7140783" cy="2160509"/>
          </a:xfrm>
          <a:prstGeom prst="rect">
            <a:avLst/>
          </a:prstGeom>
        </p:spPr>
        <p:txBody>
          <a:bodyPr lIns="0" tIns="0" rIns="0" bIns="0"/>
          <a:lstStyle>
            <a:lvl1pPr marL="0" indent="0">
              <a:buNone/>
              <a:defRPr sz="1600">
                <a:solidFill>
                  <a:srgbClr val="515252"/>
                </a:solidFill>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
        <p:nvSpPr>
          <p:cNvPr id="9" name="Text Placeholder 8">
            <a:extLst>
              <a:ext uri="{FF2B5EF4-FFF2-40B4-BE49-F238E27FC236}">
                <a16:creationId xmlns:a16="http://schemas.microsoft.com/office/drawing/2014/main" id="{A3535091-6304-2046-BDD3-F76CAE20B405}"/>
              </a:ext>
            </a:extLst>
          </p:cNvPr>
          <p:cNvSpPr>
            <a:spLocks noGrp="1"/>
          </p:cNvSpPr>
          <p:nvPr>
            <p:ph type="body" sz="quarter" idx="12" hasCustomPrompt="1"/>
          </p:nvPr>
        </p:nvSpPr>
        <p:spPr>
          <a:xfrm>
            <a:off x="584201" y="1126387"/>
            <a:ext cx="8956962" cy="550627"/>
          </a:xfrm>
          <a:prstGeom prst="rect">
            <a:avLst/>
          </a:prstGeom>
        </p:spPr>
        <p:txBody>
          <a:bodyPr lIns="0" tIns="0" rIns="0" bIns="0"/>
          <a:lstStyle>
            <a:lvl1pPr marL="0" indent="0">
              <a:buNone/>
              <a:defRPr sz="1800">
                <a:solidFill>
                  <a:srgbClr val="008272"/>
                </a:solidFill>
              </a:defRPr>
            </a:lvl1pPr>
          </a:lstStyle>
          <a:p>
            <a:pPr lvl="0"/>
            <a:r>
              <a:rPr lang="en-US" dirty="0"/>
              <a:t>Click to edit subtitle</a:t>
            </a:r>
          </a:p>
        </p:txBody>
      </p:sp>
    </p:spTree>
    <p:extLst>
      <p:ext uri="{BB962C8B-B14F-4D97-AF65-F5344CB8AC3E}">
        <p14:creationId xmlns:p14="http://schemas.microsoft.com/office/powerpoint/2010/main" val="31483236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 cover">
    <p:bg>
      <p:bgRef idx="1001">
        <a:schemeClr val="bg1"/>
      </p:bgRef>
    </p:bg>
    <p:spTree>
      <p:nvGrpSpPr>
        <p:cNvPr id="1" name=""/>
        <p:cNvGrpSpPr/>
        <p:nvPr/>
      </p:nvGrpSpPr>
      <p:grpSpPr>
        <a:xfrm>
          <a:off x="0" y="0"/>
          <a:ext cx="0" cy="0"/>
          <a:chOff x="0" y="0"/>
          <a:chExt cx="0" cy="0"/>
        </a:xfrm>
      </p:grpSpPr>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15" name="TextBox 14">
            <a:extLst>
              <a:ext uri="{FF2B5EF4-FFF2-40B4-BE49-F238E27FC236}">
                <a16:creationId xmlns:a16="http://schemas.microsoft.com/office/drawing/2014/main" id="{5086210E-668E-D944-8117-6B7DEC0FB328}"/>
              </a:ext>
            </a:extLst>
          </p:cNvPr>
          <p:cNvSpPr txBox="1"/>
          <p:nvPr userDrawn="1"/>
        </p:nvSpPr>
        <p:spPr>
          <a:xfrm>
            <a:off x="481748" y="4563386"/>
            <a:ext cx="4274402" cy="738664"/>
          </a:xfrm>
          <a:prstGeom prst="rect">
            <a:avLst/>
          </a:prstGeom>
          <a:noFill/>
        </p:spPr>
        <p:txBody>
          <a:bodyPr wrap="square" rtlCol="0" anchor="b">
            <a:spAutoFit/>
          </a:bodyPr>
          <a:lstStyle/>
          <a:p>
            <a:r>
              <a:rPr lang="en-US" sz="4200" b="1" i="0" dirty="0">
                <a:latin typeface="Segoe UI Semibold" panose="020B0502040204020203" pitchFamily="34" charset="0"/>
                <a:cs typeface="Segoe UI Semibold" panose="020B0502040204020203" pitchFamily="34" charset="0"/>
              </a:rPr>
              <a:t>Thank you.</a:t>
            </a:r>
          </a:p>
        </p:txBody>
      </p:sp>
      <p:sp>
        <p:nvSpPr>
          <p:cNvPr id="7" name="Text Box 3">
            <a:extLst>
              <a:ext uri="{FF2B5EF4-FFF2-40B4-BE49-F238E27FC236}">
                <a16:creationId xmlns:a16="http://schemas.microsoft.com/office/drawing/2014/main" id="{B481410F-4EF8-8643-8E60-95953A067E79}"/>
              </a:ext>
            </a:extLst>
          </p:cNvPr>
          <p:cNvSpPr txBox="1">
            <a:spLocks noChangeArrowheads="1"/>
          </p:cNvSpPr>
          <p:nvPr userDrawn="1"/>
        </p:nvSpPr>
        <p:spPr bwMode="blackWhite">
          <a:xfrm>
            <a:off x="6974863" y="6132905"/>
            <a:ext cx="4482124" cy="169277"/>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algn="l" defTabSz="932290" eaLnBrk="0" hangingPunct="0"/>
            <a:r>
              <a:rPr lang="en-US" sz="1100" dirty="0">
                <a:gradFill>
                  <a:gsLst>
                    <a:gs pos="0">
                      <a:schemeClr val="tx1"/>
                    </a:gs>
                    <a:gs pos="100000">
                      <a:schemeClr val="tx1"/>
                    </a:gs>
                  </a:gsLst>
                  <a:lin ang="5400000" scaled="0"/>
                </a:gradFill>
                <a:cs typeface="Segoe UI" pitchFamily="34" charset="0"/>
              </a:rPr>
              <a:t>© Copyright Microsoft Corporation. All rights reserved. </a:t>
            </a:r>
          </a:p>
        </p:txBody>
      </p:sp>
      <p:sp>
        <p:nvSpPr>
          <p:cNvPr id="11" name="TextBox 10">
            <a:extLst>
              <a:ext uri="{FF2B5EF4-FFF2-40B4-BE49-F238E27FC236}">
                <a16:creationId xmlns:a16="http://schemas.microsoft.com/office/drawing/2014/main" id="{5DA0EF4A-16E4-A146-BEE1-C69ED294BBD6}"/>
              </a:ext>
            </a:extLst>
          </p:cNvPr>
          <p:cNvSpPr txBox="1"/>
          <p:nvPr userDrawn="1"/>
        </p:nvSpPr>
        <p:spPr>
          <a:xfrm>
            <a:off x="5237864" y="6086739"/>
            <a:ext cx="1515283" cy="261610"/>
          </a:xfrm>
          <a:prstGeom prst="rect">
            <a:avLst/>
          </a:prstGeom>
          <a:noFill/>
        </p:spPr>
        <p:txBody>
          <a:bodyPr wrap="none" lIns="36000" rtlCol="0">
            <a:spAutoFit/>
          </a:bodyPr>
          <a:lstStyle/>
          <a:p>
            <a:pPr algn="l"/>
            <a:r>
              <a:rPr lang="en-US" sz="1100" dirty="0">
                <a:latin typeface="Segoe UI" panose="020B0502040204020203" pitchFamily="34" charset="0"/>
                <a:cs typeface="Segoe UI" panose="020B0502040204020203" pitchFamily="34" charset="0"/>
              </a:rPr>
              <a:t>Microsoft Confidential</a:t>
            </a:r>
            <a:endParaRPr lang="en-US" sz="1100" b="1" i="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556606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3001" userDrawn="1">
          <p15:clr>
            <a:srgbClr val="5ACBF0"/>
          </p15:clr>
        </p15:guide>
        <p15:guide id="8" pos="2434">
          <p15:clr>
            <a:srgbClr val="FBAE40"/>
          </p15:clr>
        </p15:guide>
        <p15:guide id="9" pos="2797">
          <p15:clr>
            <a:srgbClr val="FBAE40"/>
          </p15:clr>
        </p15:guide>
        <p15:guide id="10" pos="4861">
          <p15:clr>
            <a:srgbClr val="FBAE40"/>
          </p15:clr>
        </p15:guide>
        <p15:guide id="11" pos="524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13941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0FB37F-EC5F-7B40-BB26-C8F07965778C}"/>
              </a:ext>
            </a:extLst>
          </p:cNvPr>
          <p:cNvSpPr txBox="1"/>
          <p:nvPr userDrawn="1"/>
        </p:nvSpPr>
        <p:spPr>
          <a:xfrm rot="16200000">
            <a:off x="-2531589" y="3121222"/>
            <a:ext cx="5843907" cy="615553"/>
          </a:xfrm>
          <a:prstGeom prst="rect">
            <a:avLst/>
          </a:prstGeom>
          <a:noFill/>
        </p:spPr>
        <p:txBody>
          <a:bodyPr wrap="none" lIns="0" tIns="0" rIns="0" bIns="0" rtlCol="0">
            <a:spAutoFit/>
          </a:bodyPr>
          <a:lstStyle/>
          <a:p>
            <a:pPr algn="ctr"/>
            <a:r>
              <a:rPr lang="en-US" sz="4000" b="1" dirty="0">
                <a:solidFill>
                  <a:schemeClr val="bg2">
                    <a:lumMod val="10000"/>
                  </a:schemeClr>
                </a:solidFill>
                <a:latin typeface="Segoe UI Semibold" panose="020B0502040204020203" pitchFamily="34" charset="0"/>
                <a:cs typeface="Segoe UI Semibold" panose="020B0502040204020203" pitchFamily="34" charset="0"/>
              </a:rPr>
              <a:t>AI for Good  </a:t>
            </a:r>
            <a:r>
              <a:rPr lang="en-US" sz="4000" dirty="0">
                <a:solidFill>
                  <a:schemeClr val="bg2">
                    <a:lumMod val="10000"/>
                  </a:schemeClr>
                </a:solidFill>
                <a:latin typeface="Segoe UI Light" panose="020B0502040204020203" pitchFamily="34" charset="0"/>
                <a:cs typeface="Segoe UI Light" panose="020B0502040204020203" pitchFamily="34" charset="0"/>
              </a:rPr>
              <a:t>Research Lab</a:t>
            </a:r>
          </a:p>
        </p:txBody>
      </p:sp>
      <p:sp>
        <p:nvSpPr>
          <p:cNvPr id="15" name="Picture Placeholder 14">
            <a:extLst>
              <a:ext uri="{FF2B5EF4-FFF2-40B4-BE49-F238E27FC236}">
                <a16:creationId xmlns:a16="http://schemas.microsoft.com/office/drawing/2014/main" id="{22AF7AB5-3B8D-B14C-9C1F-5D3D9A85E5F3}"/>
              </a:ext>
            </a:extLst>
          </p:cNvPr>
          <p:cNvSpPr>
            <a:spLocks noGrp="1"/>
          </p:cNvSpPr>
          <p:nvPr>
            <p:ph type="pic" sz="quarter" idx="10" hasCustomPrompt="1"/>
          </p:nvPr>
        </p:nvSpPr>
        <p:spPr>
          <a:xfrm>
            <a:off x="5880100" y="585788"/>
            <a:ext cx="5729288" cy="5683250"/>
          </a:xfrm>
          <a:prstGeom prst="rect">
            <a:avLst/>
          </a:prstGeom>
          <a:solidFill>
            <a:schemeClr val="bg1">
              <a:lumMod val="95000"/>
            </a:schemeClr>
          </a:solidFill>
        </p:spPr>
        <p:txBody>
          <a:bodyPr anchor="ctr"/>
          <a:lstStyle>
            <a:lvl1pPr marL="0" indent="0" algn="ctr">
              <a:buNone/>
              <a:defRPr/>
            </a:lvl1pPr>
          </a:lstStyle>
          <a:p>
            <a:r>
              <a:rPr lang="en-US" dirty="0"/>
              <a:t> </a:t>
            </a:r>
          </a:p>
        </p:txBody>
      </p:sp>
    </p:spTree>
    <p:extLst>
      <p:ext uri="{BB962C8B-B14F-4D97-AF65-F5344CB8AC3E}">
        <p14:creationId xmlns:p14="http://schemas.microsoft.com/office/powerpoint/2010/main" val="1508983163"/>
      </p:ext>
    </p:extLst>
  </p:cSld>
  <p:clrMapOvr>
    <a:masterClrMapping/>
  </p:clrMapOvr>
  <p:transition>
    <p:fade/>
  </p:transition>
  <p:extLst>
    <p:ext uri="{DCECCB84-F9BA-43D5-87BE-67443E8EF086}">
      <p15:sldGuideLst xmlns:p15="http://schemas.microsoft.com/office/powerpoint/2012/main">
        <p15:guide id="1" pos="733">
          <p15:clr>
            <a:srgbClr val="FBAE40"/>
          </p15:clr>
        </p15:guide>
        <p15:guide id="2" orient="horz" pos="2296">
          <p15:clr>
            <a:srgbClr val="FBAE40"/>
          </p15:clr>
        </p15:guide>
        <p15:guide id="3" orient="horz" pos="2069">
          <p15:clr>
            <a:srgbClr val="FBAE40"/>
          </p15:clr>
        </p15:guide>
        <p15:guide id="4" pos="3341">
          <p15:clr>
            <a:srgbClr val="FBAE40"/>
          </p15:clr>
        </p15:guide>
        <p15:guide id="5" pos="37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12C6AB-7232-CB41-85B0-7995021D90E3}"/>
              </a:ext>
            </a:extLst>
          </p:cNvPr>
          <p:cNvSpPr/>
          <p:nvPr userDrawn="1"/>
        </p:nvSpPr>
        <p:spPr>
          <a:xfrm>
            <a:off x="0" y="0"/>
            <a:ext cx="127322" cy="1342663"/>
          </a:xfrm>
          <a:prstGeom prst="rect">
            <a:avLst/>
          </a:prstGeom>
          <a:solidFill>
            <a:srgbClr val="06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8">
            <a:extLst>
              <a:ext uri="{FF2B5EF4-FFF2-40B4-BE49-F238E27FC236}">
                <a16:creationId xmlns:a16="http://schemas.microsoft.com/office/drawing/2014/main" id="{03302792-C52D-124E-8319-9B4B8FEB555F}"/>
              </a:ext>
            </a:extLst>
          </p:cNvPr>
          <p:cNvSpPr>
            <a:spLocks noGrp="1"/>
          </p:cNvSpPr>
          <p:nvPr>
            <p:ph type="title"/>
          </p:nvPr>
        </p:nvSpPr>
        <p:spPr>
          <a:xfrm>
            <a:off x="584201" y="225572"/>
            <a:ext cx="8374742" cy="1171521"/>
          </a:xfrm>
          <a:prstGeom prst="rect">
            <a:avLst/>
          </a:prstGeom>
        </p:spPr>
        <p:txBody>
          <a:bodyPr lIns="0" tIns="0" rIns="0" bIns="0" anchor="b"/>
          <a:lstStyle>
            <a:lvl1pPr>
              <a:defRPr sz="2600" b="1" i="0">
                <a:solidFill>
                  <a:schemeClr val="bg2">
                    <a:lumMod val="10000"/>
                  </a:schemeClr>
                </a:solidFill>
                <a:latin typeface="Segoe UI Semibold" panose="020B0502040204020203" pitchFamily="34" charset="0"/>
                <a:cs typeface="Segoe UI Semibold" panose="020B0502040204020203" pitchFamily="34" charset="0"/>
              </a:defRPr>
            </a:lvl1pPr>
          </a:lstStyle>
          <a:p>
            <a:r>
              <a:rPr lang="en-US" dirty="0"/>
              <a:t>Click to edit Master title</a:t>
            </a:r>
          </a:p>
        </p:txBody>
      </p:sp>
      <p:sp>
        <p:nvSpPr>
          <p:cNvPr id="7" name="Text Placeholder 10">
            <a:extLst>
              <a:ext uri="{FF2B5EF4-FFF2-40B4-BE49-F238E27FC236}">
                <a16:creationId xmlns:a16="http://schemas.microsoft.com/office/drawing/2014/main" id="{13189AF6-CBCC-684B-AD48-E7FDECC4C985}"/>
              </a:ext>
            </a:extLst>
          </p:cNvPr>
          <p:cNvSpPr>
            <a:spLocks noGrp="1"/>
          </p:cNvSpPr>
          <p:nvPr>
            <p:ph type="body" sz="quarter" idx="10"/>
          </p:nvPr>
        </p:nvSpPr>
        <p:spPr>
          <a:xfrm>
            <a:off x="587372" y="2028033"/>
            <a:ext cx="7140783" cy="2160509"/>
          </a:xfrm>
          <a:prstGeom prst="rect">
            <a:avLst/>
          </a:prstGeom>
        </p:spPr>
        <p:txBody>
          <a:bodyPr lIns="0" tIns="0" rIns="0" bIns="0"/>
          <a:lstStyle>
            <a:lvl1pPr marL="0" indent="0">
              <a:buNone/>
              <a:defRPr sz="1600">
                <a:solidFill>
                  <a:srgbClr val="515252"/>
                </a:solidFill>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Tree>
    <p:extLst>
      <p:ext uri="{BB962C8B-B14F-4D97-AF65-F5344CB8AC3E}">
        <p14:creationId xmlns:p14="http://schemas.microsoft.com/office/powerpoint/2010/main" val="36118298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12C6AB-7232-CB41-85B0-7995021D90E3}"/>
              </a:ext>
            </a:extLst>
          </p:cNvPr>
          <p:cNvSpPr/>
          <p:nvPr userDrawn="1"/>
        </p:nvSpPr>
        <p:spPr>
          <a:xfrm>
            <a:off x="0" y="0"/>
            <a:ext cx="127322" cy="1342663"/>
          </a:xfrm>
          <a:prstGeom prst="rect">
            <a:avLst/>
          </a:prstGeom>
          <a:solidFill>
            <a:srgbClr val="06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8">
            <a:extLst>
              <a:ext uri="{FF2B5EF4-FFF2-40B4-BE49-F238E27FC236}">
                <a16:creationId xmlns:a16="http://schemas.microsoft.com/office/drawing/2014/main" id="{03302792-C52D-124E-8319-9B4B8FEB555F}"/>
              </a:ext>
            </a:extLst>
          </p:cNvPr>
          <p:cNvSpPr>
            <a:spLocks noGrp="1"/>
          </p:cNvSpPr>
          <p:nvPr>
            <p:ph type="title"/>
          </p:nvPr>
        </p:nvSpPr>
        <p:spPr>
          <a:xfrm>
            <a:off x="584201" y="320300"/>
            <a:ext cx="8956962" cy="703066"/>
          </a:xfrm>
          <a:prstGeom prst="rect">
            <a:avLst/>
          </a:prstGeom>
        </p:spPr>
        <p:txBody>
          <a:bodyPr lIns="0" tIns="0" rIns="0" bIns="0" anchor="b"/>
          <a:lstStyle>
            <a:lvl1pPr>
              <a:defRPr sz="2600" b="1" i="0">
                <a:solidFill>
                  <a:schemeClr val="bg2">
                    <a:lumMod val="10000"/>
                  </a:schemeClr>
                </a:solidFill>
                <a:latin typeface="Segoe UI Semibold" panose="020B0502040204020203" pitchFamily="34" charset="0"/>
                <a:cs typeface="Segoe UI Semibold" panose="020B0502040204020203" pitchFamily="34" charset="0"/>
              </a:defRPr>
            </a:lvl1pPr>
          </a:lstStyle>
          <a:p>
            <a:r>
              <a:rPr lang="en-US" dirty="0"/>
              <a:t>Click to edit Master title</a:t>
            </a:r>
          </a:p>
        </p:txBody>
      </p:sp>
      <p:sp>
        <p:nvSpPr>
          <p:cNvPr id="7" name="Text Placeholder 10">
            <a:extLst>
              <a:ext uri="{FF2B5EF4-FFF2-40B4-BE49-F238E27FC236}">
                <a16:creationId xmlns:a16="http://schemas.microsoft.com/office/drawing/2014/main" id="{13189AF6-CBCC-684B-AD48-E7FDECC4C985}"/>
              </a:ext>
            </a:extLst>
          </p:cNvPr>
          <p:cNvSpPr>
            <a:spLocks noGrp="1"/>
          </p:cNvSpPr>
          <p:nvPr>
            <p:ph type="body" sz="quarter" idx="10"/>
          </p:nvPr>
        </p:nvSpPr>
        <p:spPr>
          <a:xfrm>
            <a:off x="587372" y="2028033"/>
            <a:ext cx="7140783" cy="2160509"/>
          </a:xfrm>
          <a:prstGeom prst="rect">
            <a:avLst/>
          </a:prstGeom>
        </p:spPr>
        <p:txBody>
          <a:bodyPr lIns="0" tIns="0" rIns="0" bIns="0"/>
          <a:lstStyle>
            <a:lvl1pPr marL="0" indent="0">
              <a:buNone/>
              <a:defRPr sz="1600">
                <a:solidFill>
                  <a:srgbClr val="515252"/>
                </a:solidFill>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
        <p:nvSpPr>
          <p:cNvPr id="9" name="Text Placeholder 8">
            <a:extLst>
              <a:ext uri="{FF2B5EF4-FFF2-40B4-BE49-F238E27FC236}">
                <a16:creationId xmlns:a16="http://schemas.microsoft.com/office/drawing/2014/main" id="{A3535091-6304-2046-BDD3-F76CAE20B405}"/>
              </a:ext>
            </a:extLst>
          </p:cNvPr>
          <p:cNvSpPr>
            <a:spLocks noGrp="1"/>
          </p:cNvSpPr>
          <p:nvPr>
            <p:ph type="body" sz="quarter" idx="12" hasCustomPrompt="1"/>
          </p:nvPr>
        </p:nvSpPr>
        <p:spPr>
          <a:xfrm>
            <a:off x="584201" y="1126387"/>
            <a:ext cx="8956962" cy="550627"/>
          </a:xfrm>
          <a:prstGeom prst="rect">
            <a:avLst/>
          </a:prstGeom>
        </p:spPr>
        <p:txBody>
          <a:bodyPr lIns="0" tIns="0" rIns="0" bIns="0"/>
          <a:lstStyle>
            <a:lvl1pPr marL="0" indent="0">
              <a:buNone/>
              <a:defRPr sz="1800">
                <a:solidFill>
                  <a:srgbClr val="008272"/>
                </a:solidFill>
              </a:defRPr>
            </a:lvl1pPr>
          </a:lstStyle>
          <a:p>
            <a:pPr lvl="0"/>
            <a:r>
              <a:rPr lang="en-US" dirty="0"/>
              <a:t>Click to edit subtitle</a:t>
            </a:r>
          </a:p>
        </p:txBody>
      </p:sp>
    </p:spTree>
    <p:extLst>
      <p:ext uri="{BB962C8B-B14F-4D97-AF65-F5344CB8AC3E}">
        <p14:creationId xmlns:p14="http://schemas.microsoft.com/office/powerpoint/2010/main" val="13842493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 Copy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12C6AB-7232-CB41-85B0-7995021D90E3}"/>
              </a:ext>
            </a:extLst>
          </p:cNvPr>
          <p:cNvSpPr/>
          <p:nvPr userDrawn="1"/>
        </p:nvSpPr>
        <p:spPr>
          <a:xfrm>
            <a:off x="0" y="0"/>
            <a:ext cx="127322" cy="1342663"/>
          </a:xfrm>
          <a:prstGeom prst="rect">
            <a:avLst/>
          </a:prstGeom>
          <a:solidFill>
            <a:srgbClr val="06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F90F550F-BA2E-ED49-9187-4F62C3B275D7}"/>
              </a:ext>
            </a:extLst>
          </p:cNvPr>
          <p:cNvSpPr>
            <a:spLocks noGrp="1"/>
          </p:cNvSpPr>
          <p:nvPr>
            <p:ph type="body" sz="quarter" idx="10"/>
          </p:nvPr>
        </p:nvSpPr>
        <p:spPr>
          <a:xfrm>
            <a:off x="587372" y="2028033"/>
            <a:ext cx="3276603" cy="4241005"/>
          </a:xfrm>
          <a:prstGeom prst="rect">
            <a:avLst/>
          </a:prstGeom>
        </p:spPr>
        <p:txBody>
          <a:bodyPr lIns="0" tIns="0" rIns="0" bIns="0"/>
          <a:lstStyle>
            <a:lvl1pPr marL="0" indent="0">
              <a:buNone/>
              <a:defRPr sz="1600">
                <a:solidFill>
                  <a:srgbClr val="515252"/>
                </a:solidFill>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
        <p:nvSpPr>
          <p:cNvPr id="10" name="Text Placeholder 10">
            <a:extLst>
              <a:ext uri="{FF2B5EF4-FFF2-40B4-BE49-F238E27FC236}">
                <a16:creationId xmlns:a16="http://schemas.microsoft.com/office/drawing/2014/main" id="{581A9F2A-8CBA-0C48-9129-124E6C959FFF}"/>
              </a:ext>
            </a:extLst>
          </p:cNvPr>
          <p:cNvSpPr>
            <a:spLocks noGrp="1"/>
          </p:cNvSpPr>
          <p:nvPr>
            <p:ph type="body" sz="quarter" idx="18"/>
          </p:nvPr>
        </p:nvSpPr>
        <p:spPr>
          <a:xfrm>
            <a:off x="4475164" y="2020888"/>
            <a:ext cx="3276599" cy="4241005"/>
          </a:xfrm>
          <a:prstGeom prst="rect">
            <a:avLst/>
          </a:prstGeom>
        </p:spPr>
        <p:txBody>
          <a:bodyPr lIns="0" tIns="0" rIns="0" bIns="0"/>
          <a:lstStyle>
            <a:lvl1pPr marL="0" indent="0">
              <a:buNone/>
              <a:defRPr sz="1600">
                <a:solidFill>
                  <a:srgbClr val="515252"/>
                </a:solidFill>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
        <p:nvSpPr>
          <p:cNvPr id="12" name="Text Placeholder 10">
            <a:extLst>
              <a:ext uri="{FF2B5EF4-FFF2-40B4-BE49-F238E27FC236}">
                <a16:creationId xmlns:a16="http://schemas.microsoft.com/office/drawing/2014/main" id="{2CF8183B-F36D-4549-9B8B-944A02E19750}"/>
              </a:ext>
            </a:extLst>
          </p:cNvPr>
          <p:cNvSpPr>
            <a:spLocks noGrp="1"/>
          </p:cNvSpPr>
          <p:nvPr>
            <p:ph type="body" sz="quarter" idx="19"/>
          </p:nvPr>
        </p:nvSpPr>
        <p:spPr>
          <a:xfrm>
            <a:off x="8362951" y="2028033"/>
            <a:ext cx="3276599" cy="4241005"/>
          </a:xfrm>
          <a:prstGeom prst="rect">
            <a:avLst/>
          </a:prstGeom>
        </p:spPr>
        <p:txBody>
          <a:bodyPr lIns="0" tIns="0" rIns="0" bIns="0"/>
          <a:lstStyle>
            <a:lvl1pPr marL="0" indent="0">
              <a:buNone/>
              <a:defRPr sz="1600">
                <a:solidFill>
                  <a:srgbClr val="515252"/>
                </a:solidFill>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
        <p:nvSpPr>
          <p:cNvPr id="7" name="Title 8">
            <a:extLst>
              <a:ext uri="{FF2B5EF4-FFF2-40B4-BE49-F238E27FC236}">
                <a16:creationId xmlns:a16="http://schemas.microsoft.com/office/drawing/2014/main" id="{11A7768B-0B95-F54B-A18F-2BBF28192E54}"/>
              </a:ext>
            </a:extLst>
          </p:cNvPr>
          <p:cNvSpPr>
            <a:spLocks noGrp="1"/>
          </p:cNvSpPr>
          <p:nvPr>
            <p:ph type="title"/>
          </p:nvPr>
        </p:nvSpPr>
        <p:spPr>
          <a:xfrm>
            <a:off x="584201" y="225572"/>
            <a:ext cx="8374742" cy="1171521"/>
          </a:xfrm>
          <a:prstGeom prst="rect">
            <a:avLst/>
          </a:prstGeom>
        </p:spPr>
        <p:txBody>
          <a:bodyPr lIns="0" tIns="0" rIns="0" bIns="0" anchor="b"/>
          <a:lstStyle>
            <a:lvl1pPr>
              <a:defRPr sz="2600" b="1" i="0">
                <a:solidFill>
                  <a:srgbClr val="1A1A1A"/>
                </a:solidFill>
                <a:latin typeface="Segoe UI Semibold" panose="020B0502040204020203" pitchFamily="34" charset="0"/>
                <a:cs typeface="Segoe UI Semibold" panose="020B0502040204020203" pitchFamily="34" charset="0"/>
              </a:defRPr>
            </a:lvl1pPr>
          </a:lstStyle>
          <a:p>
            <a:r>
              <a:rPr lang="en-US" dirty="0"/>
              <a:t>Click to edit Master title</a:t>
            </a:r>
          </a:p>
        </p:txBody>
      </p:sp>
    </p:spTree>
    <p:extLst>
      <p:ext uri="{BB962C8B-B14F-4D97-AF65-F5344CB8AC3E}">
        <p14:creationId xmlns:p14="http://schemas.microsoft.com/office/powerpoint/2010/main" val="169301758"/>
      </p:ext>
    </p:extLst>
  </p:cSld>
  <p:clrMapOvr>
    <a:masterClrMapping/>
  </p:clrMapOvr>
  <p:transition>
    <p:fade/>
  </p:transition>
  <p:extLst>
    <p:ext uri="{DCECCB84-F9BA-43D5-87BE-67443E8EF086}">
      <p15:sldGuideLst xmlns:p15="http://schemas.microsoft.com/office/powerpoint/2012/main">
        <p15:guide id="1" pos="2434" userDrawn="1">
          <p15:clr>
            <a:srgbClr val="FBAE40"/>
          </p15:clr>
        </p15:guide>
        <p15:guide id="2" pos="2819" userDrawn="1">
          <p15:clr>
            <a:srgbClr val="FBAE40"/>
          </p15:clr>
        </p15:guide>
        <p15:guide id="3" pos="5269" userDrawn="1">
          <p15:clr>
            <a:srgbClr val="FBAE40"/>
          </p15:clr>
        </p15:guide>
        <p15:guide id="4" pos="488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1"/>
      </p:bgRef>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085F5B85-CCB3-C448-95DC-07820363BFB4}"/>
              </a:ext>
            </a:extLst>
          </p:cNvPr>
          <p:cNvSpPr>
            <a:spLocks noGrp="1"/>
          </p:cNvSpPr>
          <p:nvPr>
            <p:ph type="pic" sz="quarter" idx="10" hasCustomPrompt="1"/>
          </p:nvPr>
        </p:nvSpPr>
        <p:spPr>
          <a:xfrm>
            <a:off x="5326063" y="0"/>
            <a:ext cx="6865937" cy="6858000"/>
          </a:xfrm>
          <a:prstGeom prst="rect">
            <a:avLst/>
          </a:prstGeom>
          <a:solidFill>
            <a:schemeClr val="bg1">
              <a:lumMod val="95000"/>
            </a:schemeClr>
          </a:solidFill>
        </p:spPr>
        <p:txBody>
          <a:bodyPr anchor="ctr"/>
          <a:lstStyle>
            <a:lvl1pPr marL="0" indent="0" algn="ctr">
              <a:buNone/>
              <a:defRPr/>
            </a:lvl1pPr>
          </a:lstStyle>
          <a:p>
            <a:r>
              <a:rPr lang="en-US" dirty="0"/>
              <a:t> </a:t>
            </a:r>
          </a:p>
        </p:txBody>
      </p:sp>
      <p:sp>
        <p:nvSpPr>
          <p:cNvPr id="10" name="Rectangle 9">
            <a:extLst>
              <a:ext uri="{FF2B5EF4-FFF2-40B4-BE49-F238E27FC236}">
                <a16:creationId xmlns:a16="http://schemas.microsoft.com/office/drawing/2014/main" id="{A2328505-89C1-D04E-8920-150A4CCFE518}"/>
              </a:ext>
            </a:extLst>
          </p:cNvPr>
          <p:cNvSpPr/>
          <p:nvPr userDrawn="1"/>
        </p:nvSpPr>
        <p:spPr>
          <a:xfrm>
            <a:off x="0" y="0"/>
            <a:ext cx="127322" cy="1342663"/>
          </a:xfrm>
          <a:prstGeom prst="rect">
            <a:avLst/>
          </a:prstGeom>
          <a:solidFill>
            <a:srgbClr val="06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8">
            <a:extLst>
              <a:ext uri="{FF2B5EF4-FFF2-40B4-BE49-F238E27FC236}">
                <a16:creationId xmlns:a16="http://schemas.microsoft.com/office/drawing/2014/main" id="{3D4C6163-A261-B24C-9BC6-B3AFF0DD932D}"/>
              </a:ext>
            </a:extLst>
          </p:cNvPr>
          <p:cNvSpPr>
            <a:spLocks noGrp="1"/>
          </p:cNvSpPr>
          <p:nvPr>
            <p:ph type="title"/>
          </p:nvPr>
        </p:nvSpPr>
        <p:spPr>
          <a:xfrm>
            <a:off x="584201" y="225572"/>
            <a:ext cx="4171950" cy="1171521"/>
          </a:xfrm>
          <a:prstGeom prst="rect">
            <a:avLst/>
          </a:prstGeom>
        </p:spPr>
        <p:txBody>
          <a:bodyPr lIns="0" tIns="0" rIns="0" bIns="0" anchor="b"/>
          <a:lstStyle>
            <a:lvl1pPr>
              <a:defRPr sz="2600" b="1" i="0">
                <a:solidFill>
                  <a:srgbClr val="1A1A1A"/>
                </a:solidFill>
                <a:latin typeface="Segoe UI Semibold" panose="020B0502040204020203" pitchFamily="34" charset="0"/>
                <a:cs typeface="Segoe UI Semibold" panose="020B0502040204020203" pitchFamily="34" charset="0"/>
              </a:defRPr>
            </a:lvl1pPr>
          </a:lstStyle>
          <a:p>
            <a:r>
              <a:rPr lang="en-US" dirty="0"/>
              <a:t>Click to edit Master title</a:t>
            </a:r>
          </a:p>
        </p:txBody>
      </p:sp>
      <p:sp>
        <p:nvSpPr>
          <p:cNvPr id="12" name="Text Placeholder 10">
            <a:extLst>
              <a:ext uri="{FF2B5EF4-FFF2-40B4-BE49-F238E27FC236}">
                <a16:creationId xmlns:a16="http://schemas.microsoft.com/office/drawing/2014/main" id="{BF25AB4B-49DE-C44F-B8FC-0442E9F0F29F}"/>
              </a:ext>
            </a:extLst>
          </p:cNvPr>
          <p:cNvSpPr>
            <a:spLocks noGrp="1"/>
          </p:cNvSpPr>
          <p:nvPr>
            <p:ph type="body" sz="quarter" idx="11"/>
          </p:nvPr>
        </p:nvSpPr>
        <p:spPr>
          <a:xfrm>
            <a:off x="593075" y="2606855"/>
            <a:ext cx="4268011" cy="3705726"/>
          </a:xfrm>
          <a:prstGeom prst="rect">
            <a:avLst/>
          </a:prstGeom>
        </p:spPr>
        <p:txBody>
          <a:bodyPr lIns="0" tIns="0" rIns="0" bIns="0" anchor="b">
            <a:noAutofit/>
          </a:bodyPr>
          <a:lstStyle>
            <a:lvl1pPr marL="0" indent="0">
              <a:buNone/>
              <a:defRPr sz="1600">
                <a:solidFill>
                  <a:srgbClr val="515252"/>
                </a:solidFill>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3D54E80E-83DE-F84D-A685-9B666F76B4F9}"/>
              </a:ext>
            </a:extLst>
          </p:cNvPr>
          <p:cNvSpPr>
            <a:spLocks noGrp="1"/>
          </p:cNvSpPr>
          <p:nvPr>
            <p:ph type="body" sz="quarter" idx="12" hasCustomPrompt="1"/>
          </p:nvPr>
        </p:nvSpPr>
        <p:spPr>
          <a:xfrm>
            <a:off x="592299" y="1753580"/>
            <a:ext cx="4268787" cy="453244"/>
          </a:xfrm>
          <a:prstGeom prst="rect">
            <a:avLst/>
          </a:prstGeom>
        </p:spPr>
        <p:txBody>
          <a:bodyPr lIns="0" tIns="0" rIns="0" bIns="0"/>
          <a:lstStyle>
            <a:lvl1pPr marL="0" indent="0">
              <a:buNone/>
              <a:defRPr lang="en-US" sz="1400" b="0" i="0" kern="1200" dirty="0">
                <a:solidFill>
                  <a:srgbClr val="FF8C02"/>
                </a:solidFill>
                <a:latin typeface="Segoe UI" panose="020B0502040204020203" pitchFamily="34" charset="0"/>
                <a:ea typeface="+mn-ea"/>
                <a:cs typeface="Segoe UI" panose="020B05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lvl="0"/>
            <a:r>
              <a:rPr lang="en-US" dirty="0"/>
              <a:t>Name, date or other</a:t>
            </a:r>
          </a:p>
        </p:txBody>
      </p:sp>
    </p:spTree>
    <p:extLst>
      <p:ext uri="{BB962C8B-B14F-4D97-AF65-F5344CB8AC3E}">
        <p14:creationId xmlns:p14="http://schemas.microsoft.com/office/powerpoint/2010/main" val="2011651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355">
          <p15:clr>
            <a:srgbClr val="FBAE40"/>
          </p15:clr>
        </p15:guide>
        <p15:guide id="7" pos="3001"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quare photo left">
    <p:bg>
      <p:bgRef idx="1001">
        <a:schemeClr val="bg1"/>
      </p:bgRef>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085F5B85-CCB3-C448-95DC-07820363BFB4}"/>
              </a:ext>
            </a:extLst>
          </p:cNvPr>
          <p:cNvSpPr>
            <a:spLocks noGrp="1"/>
          </p:cNvSpPr>
          <p:nvPr>
            <p:ph type="pic" sz="quarter" idx="10" hasCustomPrompt="1"/>
          </p:nvPr>
        </p:nvSpPr>
        <p:spPr>
          <a:xfrm>
            <a:off x="0" y="0"/>
            <a:ext cx="6851649" cy="6858000"/>
          </a:xfrm>
          <a:prstGeom prst="rect">
            <a:avLst/>
          </a:prstGeom>
          <a:solidFill>
            <a:schemeClr val="bg1">
              <a:lumMod val="95000"/>
            </a:schemeClr>
          </a:solidFill>
        </p:spPr>
        <p:txBody>
          <a:bodyPr anchor="ctr"/>
          <a:lstStyle>
            <a:lvl1pPr marL="0" indent="0" algn="ctr">
              <a:buNone/>
              <a:defRPr/>
            </a:lvl1pPr>
          </a:lstStyle>
          <a:p>
            <a:r>
              <a:rPr lang="en-US" dirty="0"/>
              <a:t> </a:t>
            </a:r>
          </a:p>
        </p:txBody>
      </p:sp>
      <p:sp>
        <p:nvSpPr>
          <p:cNvPr id="10" name="Rectangle 9">
            <a:extLst>
              <a:ext uri="{FF2B5EF4-FFF2-40B4-BE49-F238E27FC236}">
                <a16:creationId xmlns:a16="http://schemas.microsoft.com/office/drawing/2014/main" id="{A2328505-89C1-D04E-8920-150A4CCFE518}"/>
              </a:ext>
            </a:extLst>
          </p:cNvPr>
          <p:cNvSpPr/>
          <p:nvPr userDrawn="1"/>
        </p:nvSpPr>
        <p:spPr>
          <a:xfrm>
            <a:off x="6851650" y="0"/>
            <a:ext cx="127322" cy="1342663"/>
          </a:xfrm>
          <a:prstGeom prst="rect">
            <a:avLst/>
          </a:prstGeom>
          <a:solidFill>
            <a:srgbClr val="06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8">
            <a:extLst>
              <a:ext uri="{FF2B5EF4-FFF2-40B4-BE49-F238E27FC236}">
                <a16:creationId xmlns:a16="http://schemas.microsoft.com/office/drawing/2014/main" id="{3D4C6163-A261-B24C-9BC6-B3AFF0DD932D}"/>
              </a:ext>
            </a:extLst>
          </p:cNvPr>
          <p:cNvSpPr>
            <a:spLocks noGrp="1"/>
          </p:cNvSpPr>
          <p:nvPr>
            <p:ph type="title"/>
          </p:nvPr>
        </p:nvSpPr>
        <p:spPr>
          <a:xfrm>
            <a:off x="7435851" y="225572"/>
            <a:ext cx="4171950" cy="1171521"/>
          </a:xfrm>
          <a:prstGeom prst="rect">
            <a:avLst/>
          </a:prstGeom>
        </p:spPr>
        <p:txBody>
          <a:bodyPr lIns="0" tIns="0" rIns="0" bIns="0" anchor="b"/>
          <a:lstStyle>
            <a:lvl1pPr>
              <a:defRPr sz="2600" b="1" i="0">
                <a:solidFill>
                  <a:srgbClr val="1A1A1A"/>
                </a:solidFill>
                <a:latin typeface="Segoe UI Semibold" panose="020B0502040204020203" pitchFamily="34" charset="0"/>
                <a:cs typeface="Segoe UI Semibold" panose="020B0502040204020203" pitchFamily="34" charset="0"/>
              </a:defRPr>
            </a:lvl1pPr>
          </a:lstStyle>
          <a:p>
            <a:r>
              <a:rPr lang="en-US" dirty="0"/>
              <a:t>Click to edit Master title</a:t>
            </a:r>
          </a:p>
        </p:txBody>
      </p:sp>
      <p:sp>
        <p:nvSpPr>
          <p:cNvPr id="12" name="Text Placeholder 10">
            <a:extLst>
              <a:ext uri="{FF2B5EF4-FFF2-40B4-BE49-F238E27FC236}">
                <a16:creationId xmlns:a16="http://schemas.microsoft.com/office/drawing/2014/main" id="{BF25AB4B-49DE-C44F-B8FC-0442E9F0F29F}"/>
              </a:ext>
            </a:extLst>
          </p:cNvPr>
          <p:cNvSpPr>
            <a:spLocks noGrp="1"/>
          </p:cNvSpPr>
          <p:nvPr>
            <p:ph type="body" sz="quarter" idx="11"/>
          </p:nvPr>
        </p:nvSpPr>
        <p:spPr>
          <a:xfrm>
            <a:off x="7444725" y="2606855"/>
            <a:ext cx="4171175" cy="3705726"/>
          </a:xfrm>
          <a:prstGeom prst="rect">
            <a:avLst/>
          </a:prstGeom>
        </p:spPr>
        <p:txBody>
          <a:bodyPr lIns="0" tIns="0" rIns="0" bIns="0" anchor="b">
            <a:noAutofit/>
          </a:bodyPr>
          <a:lstStyle>
            <a:lvl1pPr marL="0" indent="0">
              <a:buNone/>
              <a:defRPr sz="1600">
                <a:solidFill>
                  <a:srgbClr val="515252"/>
                </a:solidFill>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3D54E80E-83DE-F84D-A685-9B666F76B4F9}"/>
              </a:ext>
            </a:extLst>
          </p:cNvPr>
          <p:cNvSpPr>
            <a:spLocks noGrp="1"/>
          </p:cNvSpPr>
          <p:nvPr>
            <p:ph type="body" sz="quarter" idx="12" hasCustomPrompt="1"/>
          </p:nvPr>
        </p:nvSpPr>
        <p:spPr>
          <a:xfrm>
            <a:off x="7443950" y="1753580"/>
            <a:ext cx="4171950" cy="453244"/>
          </a:xfrm>
          <a:prstGeom prst="rect">
            <a:avLst/>
          </a:prstGeom>
        </p:spPr>
        <p:txBody>
          <a:bodyPr lIns="0" tIns="0" rIns="0" bIns="0"/>
          <a:lstStyle>
            <a:lvl1pPr marL="0" indent="0">
              <a:buNone/>
              <a:defRPr lang="en-US" sz="1400" b="0" i="0" kern="1200" dirty="0">
                <a:solidFill>
                  <a:srgbClr val="FF8C02"/>
                </a:solidFill>
                <a:latin typeface="Segoe UI" panose="020B0502040204020203" pitchFamily="34" charset="0"/>
                <a:ea typeface="+mn-ea"/>
                <a:cs typeface="Segoe UI" panose="020B0502040204020203" pitchFamily="34" charset="0"/>
              </a:defRPr>
            </a:lvl1pPr>
            <a:lvl2pPr marL="228600" indent="0">
              <a:buNone/>
              <a:defRPr/>
            </a:lvl2pPr>
            <a:lvl3pPr marL="457200" indent="0">
              <a:buNone/>
              <a:defRPr/>
            </a:lvl3pPr>
            <a:lvl4pPr marL="661988" indent="0">
              <a:buNone/>
              <a:defRPr/>
            </a:lvl4pPr>
            <a:lvl5pPr marL="855663" indent="0">
              <a:buNone/>
              <a:defRPr/>
            </a:lvl5pPr>
          </a:lstStyle>
          <a:p>
            <a:pPr lvl="0"/>
            <a:r>
              <a:rPr lang="en-US" dirty="0"/>
              <a:t>Name, date or other</a:t>
            </a:r>
          </a:p>
        </p:txBody>
      </p:sp>
    </p:spTree>
    <p:extLst>
      <p:ext uri="{BB962C8B-B14F-4D97-AF65-F5344CB8AC3E}">
        <p14:creationId xmlns:p14="http://schemas.microsoft.com/office/powerpoint/2010/main" val="34935334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4316" userDrawn="1">
          <p15:clr>
            <a:srgbClr val="FBAE40"/>
          </p15:clr>
        </p15:guide>
        <p15:guide id="7" pos="3953"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4"/>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logo gray - EMF" descr="Microsoft logo, gray text version">
            <a:extLst>
              <a:ext uri="{FF2B5EF4-FFF2-40B4-BE49-F238E27FC236}">
                <a16:creationId xmlns:a16="http://schemas.microsoft.com/office/drawing/2014/main" id="{67897BDD-CF7E-E24A-897D-D0B7D0EE4805}"/>
              </a:ext>
            </a:extLst>
          </p:cNvPr>
          <p:cNvPicPr>
            <a:picLocks noChangeAspect="1"/>
          </p:cNvPicPr>
          <p:nvPr userDrawn="1"/>
        </p:nvPicPr>
        <p:blipFill>
          <a:blip r:embed="rId5"/>
          <a:stretch>
            <a:fillRect/>
          </a:stretch>
        </p:blipFill>
        <p:spPr bwMode="black">
          <a:xfrm>
            <a:off x="584200" y="585788"/>
            <a:ext cx="1366440" cy="292608"/>
          </a:xfrm>
          <a:prstGeom prst="rect">
            <a:avLst/>
          </a:prstGeom>
        </p:spPr>
      </p:pic>
      <p:sp>
        <p:nvSpPr>
          <p:cNvPr id="50" name="TextBox 49">
            <a:extLst>
              <a:ext uri="{FF2B5EF4-FFF2-40B4-BE49-F238E27FC236}">
                <a16:creationId xmlns:a16="http://schemas.microsoft.com/office/drawing/2014/main" id="{F29645F7-2F5F-C74C-A360-57FEF8E8948D}"/>
              </a:ext>
            </a:extLst>
          </p:cNvPr>
          <p:cNvSpPr txBox="1"/>
          <p:nvPr userDrawn="1"/>
        </p:nvSpPr>
        <p:spPr>
          <a:xfrm>
            <a:off x="584200" y="6107602"/>
            <a:ext cx="2876493" cy="224292"/>
          </a:xfrm>
          <a:prstGeom prst="rect">
            <a:avLst/>
          </a:prstGeom>
          <a:noFill/>
        </p:spPr>
        <p:txBody>
          <a:bodyPr wrap="none" lIns="0" tIns="0" rIns="0" bIns="0" rtlCol="0">
            <a:spAutoFit/>
          </a:bodyPr>
          <a:lstStyle/>
          <a:p>
            <a:pPr>
              <a:lnSpc>
                <a:spcPct val="72000"/>
              </a:lnSpc>
            </a:pPr>
            <a:r>
              <a:rPr lang="en-US" sz="2000" b="1" dirty="0">
                <a:solidFill>
                  <a:schemeClr val="bg2">
                    <a:lumMod val="10000"/>
                  </a:schemeClr>
                </a:solidFill>
                <a:latin typeface="Segoe UI Semibold" panose="020B0502040204020203" pitchFamily="34" charset="0"/>
                <a:cs typeface="Segoe UI Semibold" panose="020B0502040204020203" pitchFamily="34" charset="0"/>
              </a:rPr>
              <a:t>AI for Good </a:t>
            </a:r>
            <a:r>
              <a:rPr lang="en-US" sz="2000" dirty="0">
                <a:solidFill>
                  <a:schemeClr val="bg2">
                    <a:lumMod val="10000"/>
                  </a:schemeClr>
                </a:solidFill>
                <a:latin typeface="Segoe UI Semilight" panose="020B0402040204020203" pitchFamily="34" charset="0"/>
                <a:cs typeface="Segoe UI Semilight" panose="020B0402040204020203" pitchFamily="34" charset="0"/>
              </a:rPr>
              <a:t>Research Lab</a:t>
            </a:r>
          </a:p>
        </p:txBody>
      </p:sp>
    </p:spTree>
    <p:extLst>
      <p:ext uri="{BB962C8B-B14F-4D97-AF65-F5344CB8AC3E}">
        <p14:creationId xmlns:p14="http://schemas.microsoft.com/office/powerpoint/2010/main" val="1707368323"/>
      </p:ext>
    </p:extLst>
  </p:cSld>
  <p:clrMap bg1="lt1" tx1="dk1" bg2="lt2" tx2="dk2" accent1="accent1" accent2="accent2" accent3="accent3" accent4="accent4" accent5="accent5" accent6="accent6" hlink="hlink" folHlink="folHlink"/>
  <p:sldLayoutIdLst>
    <p:sldLayoutId id="2147483735" r:id="rId1"/>
    <p:sldLayoutId id="2147483728" r:id="rId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13"/>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a:extLst>
              <a:ext uri="{FF2B5EF4-FFF2-40B4-BE49-F238E27FC236}">
                <a16:creationId xmlns:a16="http://schemas.microsoft.com/office/drawing/2014/main" id="{795D4B92-8F12-EF42-AB7B-4CA1D404A3EB}"/>
              </a:ext>
            </a:extLst>
          </p:cNvPr>
          <p:cNvSpPr/>
          <p:nvPr userDrawn="1"/>
        </p:nvSpPr>
        <p:spPr>
          <a:xfrm>
            <a:off x="12064678" y="6514364"/>
            <a:ext cx="127322" cy="343636"/>
          </a:xfrm>
          <a:prstGeom prst="rect">
            <a:avLst/>
          </a:prstGeom>
          <a:solidFill>
            <a:srgbClr val="06B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76CAA72F-0633-E94D-A0C3-C3FCC3EDB43D}"/>
              </a:ext>
            </a:extLst>
          </p:cNvPr>
          <p:cNvSpPr txBox="1"/>
          <p:nvPr userDrawn="1"/>
        </p:nvSpPr>
        <p:spPr>
          <a:xfrm>
            <a:off x="10107313" y="6514364"/>
            <a:ext cx="1866217" cy="261610"/>
          </a:xfrm>
          <a:prstGeom prst="rect">
            <a:avLst/>
          </a:prstGeom>
          <a:noFill/>
        </p:spPr>
        <p:txBody>
          <a:bodyPr wrap="none" rtlCol="0">
            <a:spAutoFit/>
          </a:bodyPr>
          <a:lstStyle/>
          <a:p>
            <a:pPr algn="r"/>
            <a:r>
              <a:rPr lang="en-US" sz="1100" dirty="0">
                <a:latin typeface="Segoe UI" panose="020B0502040204020203" pitchFamily="34" charset="0"/>
                <a:cs typeface="Segoe UI" panose="020B0502040204020203" pitchFamily="34" charset="0"/>
              </a:rPr>
              <a:t>Microsoft Confidential   </a:t>
            </a:r>
            <a:fld id="{F83BE3E4-E9B1-8A48-A321-AF8D3E855AA9}" type="slidenum">
              <a:rPr lang="en-US" sz="1100" b="1" i="0" smtClean="0">
                <a:latin typeface="Segoe UI" panose="020B0502040204020203" pitchFamily="34" charset="0"/>
                <a:cs typeface="Segoe UI" panose="020B0502040204020203" pitchFamily="34" charset="0"/>
              </a:rPr>
              <a:pPr algn="r"/>
              <a:t>‹#›</a:t>
            </a:fld>
            <a:endParaRPr lang="en-US" sz="1100" b="1" i="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63488526"/>
      </p:ext>
    </p:extLst>
  </p:cSld>
  <p:clrMap bg1="lt1" tx1="dk1" bg2="lt2" tx2="dk2" accent1="accent1" accent2="accent2" accent3="accent3" accent4="accent4" accent5="accent5" accent6="accent6" hlink="hlink" folHlink="folHlink"/>
  <p:sldLayoutIdLst>
    <p:sldLayoutId id="2147483716" r:id="rId1"/>
    <p:sldLayoutId id="2147483719" r:id="rId2"/>
    <p:sldLayoutId id="2147483717" r:id="rId3"/>
    <p:sldLayoutId id="2147483748" r:id="rId4"/>
    <p:sldLayoutId id="2147483718" r:id="rId5"/>
    <p:sldLayoutId id="2147483720" r:id="rId6"/>
    <p:sldLayoutId id="2147483731" r:id="rId7"/>
    <p:sldLayoutId id="2147483727" r:id="rId8"/>
    <p:sldLayoutId id="2147483732" r:id="rId9"/>
    <p:sldLayoutId id="2147483733" r:id="rId10"/>
    <p:sldLayoutId id="2147483734" r:id="rId1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073772"/>
      </p:ext>
    </p:extLst>
  </p:cSld>
  <p:clrMap bg1="lt1" tx1="dk1" bg2="lt2" tx2="dk2" accent1="accent1" accent2="accent2" accent3="accent3" accent4="accent4" accent5="accent5" accent6="accent6" hlink="hlink" folHlink="folHlink"/>
  <p:sldLayoutIdLst>
    <p:sldLayoutId id="2147483743" r:id="rId1"/>
    <p:sldLayoutId id="21474837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g"/><Relationship Id="rId1" Type="http://schemas.openxmlformats.org/officeDocument/2006/relationships/slideLayout" Target="../slideLayouts/slideLayout10.xml"/><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witter.com/ronnyk/status/732032265069330432"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710ED0F-FB52-A54C-B32F-766D5D2AAB5D}"/>
              </a:ext>
            </a:extLst>
          </p:cNvPr>
          <p:cNvSpPr>
            <a:spLocks noGrp="1"/>
          </p:cNvSpPr>
          <p:nvPr>
            <p:ph type="body" sz="quarter" idx="10"/>
          </p:nvPr>
        </p:nvSpPr>
        <p:spPr>
          <a:xfrm>
            <a:off x="584200" y="2477311"/>
            <a:ext cx="4096982" cy="1048257"/>
          </a:xfrm>
        </p:spPr>
        <p:txBody>
          <a:bodyPr/>
          <a:lstStyle/>
          <a:p>
            <a:r>
              <a:rPr lang="en-US" sz="3600" dirty="0"/>
              <a:t>Differential Privacy</a:t>
            </a:r>
          </a:p>
        </p:txBody>
      </p:sp>
      <p:sp>
        <p:nvSpPr>
          <p:cNvPr id="10" name="Text Placeholder 9">
            <a:extLst>
              <a:ext uri="{FF2B5EF4-FFF2-40B4-BE49-F238E27FC236}">
                <a16:creationId xmlns:a16="http://schemas.microsoft.com/office/drawing/2014/main" id="{BE37E12D-1DC1-9245-9D44-603D40195288}"/>
              </a:ext>
            </a:extLst>
          </p:cNvPr>
          <p:cNvSpPr>
            <a:spLocks noGrp="1"/>
          </p:cNvSpPr>
          <p:nvPr>
            <p:ph type="body" sz="quarter" idx="11"/>
          </p:nvPr>
        </p:nvSpPr>
        <p:spPr>
          <a:xfrm>
            <a:off x="584199" y="3689444"/>
            <a:ext cx="3279775" cy="1627763"/>
          </a:xfrm>
        </p:spPr>
        <p:txBody>
          <a:bodyPr/>
          <a:lstStyle/>
          <a:p>
            <a:r>
              <a:rPr lang="en-US" dirty="0"/>
              <a:t>Juan M. </a:t>
            </a:r>
            <a:r>
              <a:rPr lang="en-US" dirty="0" err="1"/>
              <a:t>Lavista</a:t>
            </a:r>
            <a:r>
              <a:rPr lang="en-US" dirty="0"/>
              <a:t> </a:t>
            </a:r>
            <a:r>
              <a:rPr lang="en-US" dirty="0" err="1"/>
              <a:t>Ferres</a:t>
            </a:r>
            <a:endParaRPr lang="en-US" dirty="0"/>
          </a:p>
        </p:txBody>
      </p:sp>
      <p:pic>
        <p:nvPicPr>
          <p:cNvPr id="11" name="Picture 10">
            <a:extLst>
              <a:ext uri="{FF2B5EF4-FFF2-40B4-BE49-F238E27FC236}">
                <a16:creationId xmlns:a16="http://schemas.microsoft.com/office/drawing/2014/main" id="{CE886FE8-D239-DD4A-A6A5-2EB9D4EEC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1100" y="0"/>
            <a:ext cx="7200900" cy="6858000"/>
          </a:xfrm>
          <a:prstGeom prst="rect">
            <a:avLst/>
          </a:prstGeom>
        </p:spPr>
      </p:pic>
    </p:spTree>
    <p:extLst>
      <p:ext uri="{BB962C8B-B14F-4D97-AF65-F5344CB8AC3E}">
        <p14:creationId xmlns:p14="http://schemas.microsoft.com/office/powerpoint/2010/main" val="150466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3E10-84D2-4B96-85A4-E45E3692B6FD}"/>
              </a:ext>
            </a:extLst>
          </p:cNvPr>
          <p:cNvSpPr>
            <a:spLocks noGrp="1"/>
          </p:cNvSpPr>
          <p:nvPr>
            <p:ph type="title"/>
          </p:nvPr>
        </p:nvSpPr>
        <p:spPr/>
        <p:txBody>
          <a:bodyPr/>
          <a:lstStyle/>
          <a:p>
            <a:r>
              <a:rPr lang="en-US" dirty="0"/>
              <a:t>Windows 10 Telemetry</a:t>
            </a:r>
          </a:p>
        </p:txBody>
      </p:sp>
      <p:sp>
        <p:nvSpPr>
          <p:cNvPr id="3" name="Text Placeholder 2">
            <a:extLst>
              <a:ext uri="{FF2B5EF4-FFF2-40B4-BE49-F238E27FC236}">
                <a16:creationId xmlns:a16="http://schemas.microsoft.com/office/drawing/2014/main" id="{A38200E9-4AF6-4AEC-9B2D-7E57F1CC0416}"/>
              </a:ext>
            </a:extLst>
          </p:cNvPr>
          <p:cNvSpPr>
            <a:spLocks noGrp="1"/>
          </p:cNvSpPr>
          <p:nvPr>
            <p:ph type="body" sz="quarter" idx="10"/>
          </p:nvPr>
        </p:nvSpPr>
        <p:spPr>
          <a:xfrm>
            <a:off x="584201" y="1723946"/>
            <a:ext cx="7141197" cy="2160509"/>
          </a:xfrm>
        </p:spPr>
        <p:txBody>
          <a:bodyPr/>
          <a:lstStyle/>
          <a:p>
            <a:r>
              <a:rPr lang="en-US" sz="4000" dirty="0">
                <a:solidFill>
                  <a:srgbClr val="00B295"/>
                </a:solidFill>
                <a:latin typeface="Segoe UI Light" panose="020B0502040204020203" pitchFamily="34" charset="0"/>
                <a:cs typeface="Segoe UI Light" panose="020B0502040204020203" pitchFamily="34" charset="0"/>
              </a:rPr>
              <a:t>Solution ?</a:t>
            </a:r>
          </a:p>
          <a:p>
            <a:r>
              <a:rPr lang="en-US" sz="2400" dirty="0"/>
              <a:t>1 Bit algorithm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400" dirty="0" err="1"/>
              <a:t>Memoisation</a:t>
            </a:r>
            <a:r>
              <a:rPr lang="en-US" sz="2400" dirty="0"/>
              <a:t> (</a:t>
            </a:r>
            <a:r>
              <a:rPr lang="en-US" sz="2400" dirty="0" err="1"/>
              <a:t>e^epsilon</a:t>
            </a:r>
            <a:r>
              <a:rPr lang="en-US" sz="2400" dirty="0"/>
              <a:t>)</a:t>
            </a:r>
          </a:p>
          <a:p>
            <a:pPr lvl="1"/>
            <a:r>
              <a:rPr lang="en-US" b="1" dirty="0">
                <a:solidFill>
                  <a:schemeClr val="tx1">
                    <a:lumMod val="50000"/>
                  </a:schemeClr>
                </a:solidFill>
                <a:latin typeface="Segoe UI" panose="020B0502040204020203" pitchFamily="34" charset="0"/>
                <a:cs typeface="Segoe UI" panose="020B0502040204020203" pitchFamily="34" charset="0"/>
              </a:rPr>
              <a:t>Problem</a:t>
            </a:r>
            <a:r>
              <a:rPr lang="en-US" dirty="0">
                <a:solidFill>
                  <a:schemeClr val="tx1">
                    <a:lumMod val="50000"/>
                  </a:schemeClr>
                </a:solidFill>
              </a:rPr>
              <a:t> Metrics like usage (real number) change </a:t>
            </a:r>
            <a:br>
              <a:rPr lang="en-US" dirty="0">
                <a:solidFill>
                  <a:schemeClr val="tx1">
                    <a:lumMod val="50000"/>
                  </a:schemeClr>
                </a:solidFill>
              </a:rPr>
            </a:br>
            <a:r>
              <a:rPr lang="en-US" dirty="0">
                <a:solidFill>
                  <a:schemeClr val="tx1">
                    <a:lumMod val="50000"/>
                  </a:schemeClr>
                </a:solidFill>
              </a:rPr>
              <a:t>every day</a:t>
            </a:r>
          </a:p>
          <a:p>
            <a:pPr lvl="1"/>
            <a:r>
              <a:rPr lang="en-US" b="1" dirty="0">
                <a:solidFill>
                  <a:srgbClr val="00B295"/>
                </a:solidFill>
                <a:latin typeface="Segoe UI" panose="020B0502040204020203" pitchFamily="34" charset="0"/>
                <a:cs typeface="Segoe UI" panose="020B0502040204020203" pitchFamily="34" charset="0"/>
              </a:rPr>
              <a:t>Solution</a:t>
            </a:r>
            <a:r>
              <a:rPr lang="en-US" dirty="0">
                <a:solidFill>
                  <a:srgbClr val="00B295"/>
                </a:solidFill>
              </a:rPr>
              <a:t> discretize the numbers into buckets</a:t>
            </a:r>
          </a:p>
          <a:p>
            <a:endParaRPr lang="en-US" dirty="0"/>
          </a:p>
          <a:p>
            <a:endParaRPr lang="en-US" dirty="0"/>
          </a:p>
        </p:txBody>
      </p:sp>
      <p:pic>
        <p:nvPicPr>
          <p:cNvPr id="4" name="Picture 3">
            <a:extLst>
              <a:ext uri="{FF2B5EF4-FFF2-40B4-BE49-F238E27FC236}">
                <a16:creationId xmlns:a16="http://schemas.microsoft.com/office/drawing/2014/main" id="{F367FD81-64C6-4B11-BD11-71336200EC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4383" y="3182421"/>
            <a:ext cx="5943600" cy="874395"/>
          </a:xfrm>
          <a:prstGeom prst="rect">
            <a:avLst/>
          </a:prstGeom>
          <a:noFill/>
          <a:ln>
            <a:noFill/>
          </a:ln>
        </p:spPr>
      </p:pic>
      <p:pic>
        <p:nvPicPr>
          <p:cNvPr id="5" name="Picture 4">
            <a:extLst>
              <a:ext uri="{FF2B5EF4-FFF2-40B4-BE49-F238E27FC236}">
                <a16:creationId xmlns:a16="http://schemas.microsoft.com/office/drawing/2014/main" id="{23D5F7C0-6CD2-487C-B8E8-8CC1769B6F7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998" y="4115431"/>
            <a:ext cx="4362625" cy="648053"/>
          </a:xfrm>
          <a:prstGeom prst="rect">
            <a:avLst/>
          </a:prstGeom>
          <a:noFill/>
          <a:ln>
            <a:noFill/>
          </a:ln>
        </p:spPr>
      </p:pic>
      <p:pic>
        <p:nvPicPr>
          <p:cNvPr id="6" name="Picture 5">
            <a:extLst>
              <a:ext uri="{FF2B5EF4-FFF2-40B4-BE49-F238E27FC236}">
                <a16:creationId xmlns:a16="http://schemas.microsoft.com/office/drawing/2014/main" id="{F1ED5CC1-D3FF-423B-A5E4-1E58EC9C852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41192" y="811332"/>
            <a:ext cx="5250808" cy="5049815"/>
          </a:xfrm>
          <a:prstGeom prst="rect">
            <a:avLst/>
          </a:prstGeom>
          <a:noFill/>
          <a:ln>
            <a:noFill/>
          </a:ln>
        </p:spPr>
      </p:pic>
    </p:spTree>
    <p:extLst>
      <p:ext uri="{BB962C8B-B14F-4D97-AF65-F5344CB8AC3E}">
        <p14:creationId xmlns:p14="http://schemas.microsoft.com/office/powerpoint/2010/main" val="34953354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DB98-1010-4D08-9F3A-0BB0FE2108BF}"/>
              </a:ext>
            </a:extLst>
          </p:cNvPr>
          <p:cNvSpPr>
            <a:spLocks noGrp="1"/>
          </p:cNvSpPr>
          <p:nvPr>
            <p:ph type="title"/>
          </p:nvPr>
        </p:nvSpPr>
        <p:spPr/>
        <p:txBody>
          <a:bodyPr/>
          <a:lstStyle/>
          <a:p>
            <a:r>
              <a:rPr lang="en-US" dirty="0"/>
              <a:t>Windows 10 Differential Privacy API</a:t>
            </a:r>
          </a:p>
        </p:txBody>
      </p:sp>
      <p:sp>
        <p:nvSpPr>
          <p:cNvPr id="3" name="Text Placeholder 2">
            <a:extLst>
              <a:ext uri="{FF2B5EF4-FFF2-40B4-BE49-F238E27FC236}">
                <a16:creationId xmlns:a16="http://schemas.microsoft.com/office/drawing/2014/main" id="{8F05703E-10FC-4CB9-99DB-7ECA423CED78}"/>
              </a:ext>
            </a:extLst>
          </p:cNvPr>
          <p:cNvSpPr>
            <a:spLocks noGrp="1"/>
          </p:cNvSpPr>
          <p:nvPr>
            <p:ph type="body" sz="quarter" idx="10"/>
          </p:nvPr>
        </p:nvSpPr>
        <p:spPr/>
        <p:txBody>
          <a:bodyPr/>
          <a:lstStyle/>
          <a:p>
            <a:pPr marL="285750" lvl="0" indent="-285750">
              <a:lnSpc>
                <a:spcPts val="3180"/>
              </a:lnSpc>
              <a:buFont typeface="Arial" panose="020B0604020202020204" pitchFamily="34" charset="0"/>
              <a:buChar char="•"/>
            </a:pPr>
            <a:r>
              <a:rPr lang="en-US" sz="2400" dirty="0"/>
              <a:t>Randomized Response (single bit report)</a:t>
            </a:r>
          </a:p>
          <a:p>
            <a:pPr marL="285750" lvl="0" indent="-285750">
              <a:lnSpc>
                <a:spcPts val="3180"/>
              </a:lnSpc>
              <a:buFont typeface="Arial" panose="020B0604020202020204" pitchFamily="34" charset="0"/>
              <a:buChar char="•"/>
            </a:pPr>
            <a:r>
              <a:rPr lang="en-US" sz="2400" dirty="0"/>
              <a:t>Counts (IE/Edge MAU/DAU, Domain Joined, etc.)</a:t>
            </a:r>
          </a:p>
          <a:p>
            <a:pPr marL="285750" lvl="0" indent="-285750">
              <a:lnSpc>
                <a:spcPts val="3180"/>
              </a:lnSpc>
              <a:buFont typeface="Arial" panose="020B0604020202020204" pitchFamily="34" charset="0"/>
              <a:buChar char="•"/>
            </a:pPr>
            <a:r>
              <a:rPr lang="en-US" sz="2400" dirty="0"/>
              <a:t>Histograms (Linear, Exponential, and Custom)</a:t>
            </a:r>
          </a:p>
          <a:p>
            <a:pPr marL="285750" lvl="0" indent="-285750">
              <a:lnSpc>
                <a:spcPts val="3180"/>
              </a:lnSpc>
              <a:buFont typeface="Arial" panose="020B0604020202020204" pitchFamily="34" charset="0"/>
              <a:buChar char="•"/>
            </a:pPr>
            <a:r>
              <a:rPr lang="en-US" sz="2400" dirty="0"/>
              <a:t>Mean (System Uptime and App Usage in Seconds)</a:t>
            </a:r>
          </a:p>
        </p:txBody>
      </p:sp>
      <p:pic>
        <p:nvPicPr>
          <p:cNvPr id="4" name="Picture 3">
            <a:extLst>
              <a:ext uri="{FF2B5EF4-FFF2-40B4-BE49-F238E27FC236}">
                <a16:creationId xmlns:a16="http://schemas.microsoft.com/office/drawing/2014/main" id="{509FA42D-0782-4A74-A151-78D6696584BE}"/>
              </a:ext>
            </a:extLst>
          </p:cNvPr>
          <p:cNvPicPr>
            <a:picLocks noChangeAspect="1"/>
          </p:cNvPicPr>
          <p:nvPr/>
        </p:nvPicPr>
        <p:blipFill>
          <a:blip r:embed="rId2"/>
          <a:stretch>
            <a:fillRect/>
          </a:stretch>
        </p:blipFill>
        <p:spPr>
          <a:xfrm>
            <a:off x="7657817" y="1573155"/>
            <a:ext cx="4638238" cy="2412417"/>
          </a:xfrm>
          <a:prstGeom prst="rect">
            <a:avLst/>
          </a:prstGeom>
        </p:spPr>
      </p:pic>
      <p:sp>
        <p:nvSpPr>
          <p:cNvPr id="5" name="Rectangle 4">
            <a:extLst>
              <a:ext uri="{FF2B5EF4-FFF2-40B4-BE49-F238E27FC236}">
                <a16:creationId xmlns:a16="http://schemas.microsoft.com/office/drawing/2014/main" id="{C89418E9-D77F-4101-8651-DDA6498EBB12}"/>
              </a:ext>
            </a:extLst>
          </p:cNvPr>
          <p:cNvSpPr/>
          <p:nvPr/>
        </p:nvSpPr>
        <p:spPr>
          <a:xfrm>
            <a:off x="792678" y="4544622"/>
            <a:ext cx="6381845" cy="1559145"/>
          </a:xfrm>
          <a:prstGeom prst="rect">
            <a:avLst/>
          </a:prstGeom>
        </p:spPr>
        <p:txBody>
          <a:bodyPr wrap="square">
            <a:spAutoFit/>
          </a:bodyPr>
          <a:lstStyle/>
          <a:p>
            <a:pPr>
              <a:lnSpc>
                <a:spcPct val="107000"/>
              </a:lnSpc>
              <a:spcAft>
                <a:spcPts val="800"/>
              </a:spcAft>
            </a:pPr>
            <a:r>
              <a:rPr lang="en-US" dirty="0">
                <a:latin typeface="Segoe UI Light" panose="020B0502040204020203" pitchFamily="34" charset="0"/>
                <a:ea typeface="Calibri" panose="020F0502020204030204" pitchFamily="34" charset="0"/>
                <a:cs typeface="Segoe UI Light" panose="020B0502040204020203" pitchFamily="34" charset="0"/>
              </a:rPr>
              <a:t>Since 2017, Windows 10 standard telemetry collection library, Universal Telemetry Client, has included support for differential privacy.  Developers sending telemetry simply need to add some flags to the call, and the result will be randomized before sending to the server.</a:t>
            </a:r>
            <a:endParaRPr lang="en-US" sz="2400" dirty="0">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267569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6E517F9E-B7F1-8C4F-8F5E-B99AE6EDE162}"/>
              </a:ext>
            </a:extLst>
          </p:cNvPr>
          <p:cNvPicPr>
            <a:picLocks noGrp="1" noChangeAspect="1"/>
          </p:cNvPicPr>
          <p:nvPr>
            <p:ph type="pic" sz="quarter" idx="10"/>
          </p:nvPr>
        </p:nvPicPr>
        <p:blipFill rotWithShape="1">
          <a:blip r:embed="rId2"/>
          <a:srcRect l="27101" t="1460" r="8615"/>
          <a:stretch/>
        </p:blipFill>
        <p:spPr>
          <a:xfrm>
            <a:off x="0" y="0"/>
            <a:ext cx="6713538" cy="6858000"/>
          </a:xfrm>
          <a:prstGeom prst="rect">
            <a:avLst/>
          </a:prstGeom>
        </p:spPr>
      </p:pic>
      <p:sp>
        <p:nvSpPr>
          <p:cNvPr id="16" name="Rectangle 15">
            <a:extLst>
              <a:ext uri="{FF2B5EF4-FFF2-40B4-BE49-F238E27FC236}">
                <a16:creationId xmlns:a16="http://schemas.microsoft.com/office/drawing/2014/main" id="{A391175E-E119-E244-B4C5-2552659AD01A}"/>
              </a:ext>
            </a:extLst>
          </p:cNvPr>
          <p:cNvSpPr/>
          <p:nvPr/>
        </p:nvSpPr>
        <p:spPr bwMode="auto">
          <a:xfrm>
            <a:off x="5832954" y="1679944"/>
            <a:ext cx="1046275" cy="133858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EA0ED119-66ED-9C46-B19A-5C37A546B2CD}"/>
              </a:ext>
            </a:extLst>
          </p:cNvPr>
          <p:cNvSpPr>
            <a:spLocks noGrp="1"/>
          </p:cNvSpPr>
          <p:nvPr>
            <p:ph type="title"/>
          </p:nvPr>
        </p:nvSpPr>
        <p:spPr>
          <a:xfrm>
            <a:off x="7051522" y="1604718"/>
            <a:ext cx="4421619" cy="1233624"/>
          </a:xfrm>
        </p:spPr>
        <p:txBody>
          <a:bodyPr/>
          <a:lstStyle/>
          <a:p>
            <a:r>
              <a:rPr lang="en-US" sz="3600" b="0" dirty="0">
                <a:solidFill>
                  <a:srgbClr val="00B295"/>
                </a:solidFill>
                <a:latin typeface="Segoe UI Light" panose="020B0502040204020203" pitchFamily="34" charset="0"/>
                <a:cs typeface="Segoe UI Light" panose="020B0502040204020203" pitchFamily="34" charset="0"/>
              </a:rPr>
              <a:t>Why many DP implementations fail?</a:t>
            </a:r>
          </a:p>
        </p:txBody>
      </p:sp>
      <p:sp>
        <p:nvSpPr>
          <p:cNvPr id="4" name="Text Placeholder 3">
            <a:extLst>
              <a:ext uri="{FF2B5EF4-FFF2-40B4-BE49-F238E27FC236}">
                <a16:creationId xmlns:a16="http://schemas.microsoft.com/office/drawing/2014/main" id="{2748F9B7-A768-BC4E-92BC-8AE9E6ADFB8F}"/>
              </a:ext>
            </a:extLst>
          </p:cNvPr>
          <p:cNvSpPr>
            <a:spLocks noGrp="1"/>
          </p:cNvSpPr>
          <p:nvPr>
            <p:ph type="body" sz="quarter" idx="11"/>
          </p:nvPr>
        </p:nvSpPr>
        <p:spPr>
          <a:xfrm>
            <a:off x="7051522" y="3223758"/>
            <a:ext cx="4549457" cy="2851135"/>
          </a:xfrm>
        </p:spPr>
        <p:txBody>
          <a:bodyPr/>
          <a:lstStyle/>
          <a:p>
            <a:endParaRPr lang="en-US" dirty="0"/>
          </a:p>
        </p:txBody>
      </p:sp>
      <p:sp>
        <p:nvSpPr>
          <p:cNvPr id="5" name="TextBox 4">
            <a:extLst>
              <a:ext uri="{FF2B5EF4-FFF2-40B4-BE49-F238E27FC236}">
                <a16:creationId xmlns:a16="http://schemas.microsoft.com/office/drawing/2014/main" id="{EECB8D11-2618-B047-8C5A-E1930BD6ABAF}"/>
              </a:ext>
            </a:extLst>
          </p:cNvPr>
          <p:cNvSpPr txBox="1"/>
          <p:nvPr/>
        </p:nvSpPr>
        <p:spPr>
          <a:xfrm>
            <a:off x="6122612" y="1762366"/>
            <a:ext cx="756617" cy="1231106"/>
          </a:xfrm>
          <a:prstGeom prst="rect">
            <a:avLst/>
          </a:prstGeom>
          <a:noFill/>
        </p:spPr>
        <p:txBody>
          <a:bodyPr wrap="none" lIns="0" tIns="0" rIns="0" bIns="0" rtlCol="0">
            <a:spAutoFit/>
          </a:bodyPr>
          <a:lstStyle/>
          <a:p>
            <a:pPr algn="l"/>
            <a:r>
              <a:rPr lang="en-US" sz="8000" dirty="0">
                <a:solidFill>
                  <a:srgbClr val="00B295"/>
                </a:solidFill>
                <a:latin typeface="Segoe UI Light" panose="020B0502040204020203" pitchFamily="34" charset="0"/>
                <a:cs typeface="Segoe UI Light" panose="020B0502040204020203" pitchFamily="34" charset="0"/>
              </a:rPr>
              <a:t>2.</a:t>
            </a:r>
          </a:p>
        </p:txBody>
      </p:sp>
      <p:sp>
        <p:nvSpPr>
          <p:cNvPr id="8" name="Warning_E7BA" title="Icon of a triangle with an exclaimation point inside">
            <a:extLst>
              <a:ext uri="{FF2B5EF4-FFF2-40B4-BE49-F238E27FC236}">
                <a16:creationId xmlns:a16="http://schemas.microsoft.com/office/drawing/2014/main" id="{E74D4E2D-DCA6-5545-B17A-94E71C0D5EE4}"/>
              </a:ext>
            </a:extLst>
          </p:cNvPr>
          <p:cNvSpPr>
            <a:spLocks noChangeAspect="1" noEditPoints="1"/>
          </p:cNvSpPr>
          <p:nvPr/>
        </p:nvSpPr>
        <p:spPr bwMode="auto">
          <a:xfrm>
            <a:off x="8490990" y="3607223"/>
            <a:ext cx="1309502" cy="1310168"/>
          </a:xfrm>
          <a:custGeom>
            <a:avLst/>
            <a:gdLst>
              <a:gd name="T0" fmla="*/ 0 w 3939"/>
              <a:gd name="T1" fmla="*/ 3941 h 3941"/>
              <a:gd name="T2" fmla="*/ 1970 w 3939"/>
              <a:gd name="T3" fmla="*/ 0 h 3941"/>
              <a:gd name="T4" fmla="*/ 3939 w 3939"/>
              <a:gd name="T5" fmla="*/ 3941 h 3941"/>
              <a:gd name="T6" fmla="*/ 0 w 3939"/>
              <a:gd name="T7" fmla="*/ 3941 h 3941"/>
              <a:gd name="T8" fmla="*/ 1970 w 3939"/>
              <a:gd name="T9" fmla="*/ 1144 h 3941"/>
              <a:gd name="T10" fmla="*/ 1970 w 3939"/>
              <a:gd name="T11" fmla="*/ 2911 h 3941"/>
              <a:gd name="T12" fmla="*/ 1970 w 3939"/>
              <a:gd name="T13" fmla="*/ 3205 h 3941"/>
              <a:gd name="T14" fmla="*/ 1970 w 3939"/>
              <a:gd name="T15" fmla="*/ 3500 h 3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39" h="3941">
                <a:moveTo>
                  <a:pt x="0" y="3941"/>
                </a:moveTo>
                <a:lnTo>
                  <a:pt x="1970" y="0"/>
                </a:lnTo>
                <a:lnTo>
                  <a:pt x="3939" y="3941"/>
                </a:lnTo>
                <a:lnTo>
                  <a:pt x="0" y="3941"/>
                </a:lnTo>
                <a:moveTo>
                  <a:pt x="1970" y="1144"/>
                </a:moveTo>
                <a:lnTo>
                  <a:pt x="1970" y="2911"/>
                </a:lnTo>
                <a:moveTo>
                  <a:pt x="1970" y="3205"/>
                </a:moveTo>
                <a:lnTo>
                  <a:pt x="1970" y="3500"/>
                </a:lnTo>
              </a:path>
            </a:pathLst>
          </a:cu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Tree>
    <p:extLst>
      <p:ext uri="{BB962C8B-B14F-4D97-AF65-F5344CB8AC3E}">
        <p14:creationId xmlns:p14="http://schemas.microsoft.com/office/powerpoint/2010/main" val="99795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758D4C-6562-43C2-A9F8-2E3085ED9D58}"/>
              </a:ext>
            </a:extLst>
          </p:cNvPr>
          <p:cNvSpPr>
            <a:spLocks noGrp="1"/>
          </p:cNvSpPr>
          <p:nvPr>
            <p:ph type="title"/>
          </p:nvPr>
        </p:nvSpPr>
        <p:spPr>
          <a:prstGeom prst="rect">
            <a:avLst/>
          </a:prstGeom>
        </p:spPr>
        <p:txBody>
          <a:bodyPr/>
          <a:lstStyle/>
          <a:p>
            <a:r>
              <a:rPr lang="en-US" dirty="0"/>
              <a:t>2 2. Lessons learned from failed implementations of DP </a:t>
            </a:r>
          </a:p>
        </p:txBody>
      </p:sp>
      <p:sp>
        <p:nvSpPr>
          <p:cNvPr id="13" name="Text Placeholder 12">
            <a:extLst>
              <a:ext uri="{FF2B5EF4-FFF2-40B4-BE49-F238E27FC236}">
                <a16:creationId xmlns:a16="http://schemas.microsoft.com/office/drawing/2014/main" id="{023472FA-5909-4B35-8C01-E1FAEB82D48A}"/>
              </a:ext>
            </a:extLst>
          </p:cNvPr>
          <p:cNvSpPr>
            <a:spLocks noGrp="1"/>
          </p:cNvSpPr>
          <p:nvPr>
            <p:ph type="body" sz="quarter" idx="10"/>
          </p:nvPr>
        </p:nvSpPr>
        <p:spPr>
          <a:xfrm>
            <a:off x="587372" y="2028033"/>
            <a:ext cx="10564890" cy="891013"/>
          </a:xfrm>
        </p:spPr>
        <p:txBody>
          <a:bodyPr/>
          <a:lstStyle/>
          <a:p>
            <a:r>
              <a:rPr lang="en-US" sz="2800" dirty="0"/>
              <a:t>Majority of DP projects fail (some even before starting)</a:t>
            </a:r>
          </a:p>
        </p:txBody>
      </p:sp>
      <p:sp>
        <p:nvSpPr>
          <p:cNvPr id="2" name="Rectangle 1">
            <a:extLst>
              <a:ext uri="{FF2B5EF4-FFF2-40B4-BE49-F238E27FC236}">
                <a16:creationId xmlns:a16="http://schemas.microsoft.com/office/drawing/2014/main" id="{04DA26AA-E8C8-8D44-8C0D-D91BC964C47E}"/>
              </a:ext>
            </a:extLst>
          </p:cNvPr>
          <p:cNvSpPr/>
          <p:nvPr/>
        </p:nvSpPr>
        <p:spPr>
          <a:xfrm>
            <a:off x="513863" y="3503095"/>
            <a:ext cx="5639493" cy="1077218"/>
          </a:xfrm>
          <a:prstGeom prst="rect">
            <a:avLst/>
          </a:prstGeom>
        </p:spPr>
        <p:txBody>
          <a:bodyPr wrap="none">
            <a:spAutoFit/>
          </a:bodyPr>
          <a:lstStyle/>
          <a:p>
            <a:r>
              <a:rPr lang="en-US" sz="3200" dirty="0">
                <a:solidFill>
                  <a:srgbClr val="00B295"/>
                </a:solidFill>
              </a:rPr>
              <a:t>Common theme? </a:t>
            </a:r>
          </a:p>
          <a:p>
            <a:r>
              <a:rPr lang="en-US" sz="3200" dirty="0"/>
              <a:t>We have a marketing problem</a:t>
            </a:r>
          </a:p>
        </p:txBody>
      </p:sp>
      <p:sp>
        <p:nvSpPr>
          <p:cNvPr id="5" name="cone" title="Icon of a traffic cone">
            <a:extLst>
              <a:ext uri="{FF2B5EF4-FFF2-40B4-BE49-F238E27FC236}">
                <a16:creationId xmlns:a16="http://schemas.microsoft.com/office/drawing/2014/main" id="{E087DCAA-4480-1C41-A61A-779943AC91A7}"/>
              </a:ext>
            </a:extLst>
          </p:cNvPr>
          <p:cNvSpPr>
            <a:spLocks noChangeAspect="1" noEditPoints="1"/>
          </p:cNvSpPr>
          <p:nvPr/>
        </p:nvSpPr>
        <p:spPr bwMode="auto">
          <a:xfrm>
            <a:off x="8614221" y="4946695"/>
            <a:ext cx="1092487" cy="1082733"/>
          </a:xfrm>
          <a:custGeom>
            <a:avLst/>
            <a:gdLst>
              <a:gd name="T0" fmla="*/ 192 w 448"/>
              <a:gd name="T1" fmla="*/ 0 h 444"/>
              <a:gd name="T2" fmla="*/ 253 w 448"/>
              <a:gd name="T3" fmla="*/ 0 h 444"/>
              <a:gd name="T4" fmla="*/ 370 w 448"/>
              <a:gd name="T5" fmla="*/ 444 h 444"/>
              <a:gd name="T6" fmla="*/ 78 w 448"/>
              <a:gd name="T7" fmla="*/ 444 h 444"/>
              <a:gd name="T8" fmla="*/ 192 w 448"/>
              <a:gd name="T9" fmla="*/ 0 h 444"/>
              <a:gd name="T10" fmla="*/ 78 w 448"/>
              <a:gd name="T11" fmla="*/ 444 h 444"/>
              <a:gd name="T12" fmla="*/ 0 w 448"/>
              <a:gd name="T13" fmla="*/ 444 h 444"/>
              <a:gd name="T14" fmla="*/ 448 w 448"/>
              <a:gd name="T15" fmla="*/ 444 h 444"/>
              <a:gd name="T16" fmla="*/ 370 w 448"/>
              <a:gd name="T17" fmla="*/ 444 h 444"/>
              <a:gd name="T18" fmla="*/ 260 w 448"/>
              <a:gd name="T19" fmla="*/ 218 h 444"/>
              <a:gd name="T20" fmla="*/ 135 w 448"/>
              <a:gd name="T21" fmla="*/ 218 h 444"/>
              <a:gd name="T22" fmla="*/ 110 w 448"/>
              <a:gd name="T23" fmla="*/ 314 h 444"/>
              <a:gd name="T24" fmla="*/ 285 w 448"/>
              <a:gd name="T25" fmla="*/ 31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444">
                <a:moveTo>
                  <a:pt x="192" y="0"/>
                </a:moveTo>
                <a:lnTo>
                  <a:pt x="253" y="0"/>
                </a:lnTo>
                <a:lnTo>
                  <a:pt x="370" y="444"/>
                </a:lnTo>
                <a:lnTo>
                  <a:pt x="78" y="444"/>
                </a:lnTo>
                <a:lnTo>
                  <a:pt x="192" y="0"/>
                </a:lnTo>
                <a:moveTo>
                  <a:pt x="78" y="444"/>
                </a:moveTo>
                <a:lnTo>
                  <a:pt x="0" y="444"/>
                </a:lnTo>
                <a:moveTo>
                  <a:pt x="448" y="444"/>
                </a:moveTo>
                <a:lnTo>
                  <a:pt x="370" y="444"/>
                </a:lnTo>
                <a:moveTo>
                  <a:pt x="260" y="218"/>
                </a:moveTo>
                <a:lnTo>
                  <a:pt x="135" y="218"/>
                </a:lnTo>
                <a:lnTo>
                  <a:pt x="110" y="314"/>
                </a:lnTo>
                <a:lnTo>
                  <a:pt x="285" y="314"/>
                </a:lnTo>
              </a:path>
            </a:pathLst>
          </a:cu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RMArticles_EFF5" title="Icon of two documents stacked together with writing on them">
            <a:extLst>
              <a:ext uri="{FF2B5EF4-FFF2-40B4-BE49-F238E27FC236}">
                <a16:creationId xmlns:a16="http://schemas.microsoft.com/office/drawing/2014/main" id="{6856949B-15DD-2E4F-9AA8-A930B81B8E7B}"/>
              </a:ext>
            </a:extLst>
          </p:cNvPr>
          <p:cNvSpPr>
            <a:spLocks noChangeAspect="1" noEditPoints="1"/>
          </p:cNvSpPr>
          <p:nvPr/>
        </p:nvSpPr>
        <p:spPr bwMode="auto">
          <a:xfrm>
            <a:off x="10065846" y="4080527"/>
            <a:ext cx="865924" cy="999572"/>
          </a:xfrm>
          <a:custGeom>
            <a:avLst/>
            <a:gdLst>
              <a:gd name="T0" fmla="*/ 551 w 3583"/>
              <a:gd name="T1" fmla="*/ 3585 h 4136"/>
              <a:gd name="T2" fmla="*/ 0 w 3583"/>
              <a:gd name="T3" fmla="*/ 3585 h 4136"/>
              <a:gd name="T4" fmla="*/ 0 w 3583"/>
              <a:gd name="T5" fmla="*/ 0 h 4136"/>
              <a:gd name="T6" fmla="*/ 3033 w 3583"/>
              <a:gd name="T7" fmla="*/ 0 h 4136"/>
              <a:gd name="T8" fmla="*/ 3033 w 3583"/>
              <a:gd name="T9" fmla="*/ 1103 h 4136"/>
              <a:gd name="T10" fmla="*/ 2480 w 3583"/>
              <a:gd name="T11" fmla="*/ 551 h 4136"/>
              <a:gd name="T12" fmla="*/ 2480 w 3583"/>
              <a:gd name="T13" fmla="*/ 1654 h 4136"/>
              <a:gd name="T14" fmla="*/ 3583 w 3583"/>
              <a:gd name="T15" fmla="*/ 1654 h 4136"/>
              <a:gd name="T16" fmla="*/ 3583 w 3583"/>
              <a:gd name="T17" fmla="*/ 1654 h 4136"/>
              <a:gd name="T18" fmla="*/ 2480 w 3583"/>
              <a:gd name="T19" fmla="*/ 551 h 4136"/>
              <a:gd name="T20" fmla="*/ 551 w 3583"/>
              <a:gd name="T21" fmla="*/ 551 h 4136"/>
              <a:gd name="T22" fmla="*/ 551 w 3583"/>
              <a:gd name="T23" fmla="*/ 4136 h 4136"/>
              <a:gd name="T24" fmla="*/ 3583 w 3583"/>
              <a:gd name="T25" fmla="*/ 4136 h 4136"/>
              <a:gd name="T26" fmla="*/ 3583 w 3583"/>
              <a:gd name="T27" fmla="*/ 1654 h 4136"/>
              <a:gd name="T28" fmla="*/ 965 w 3583"/>
              <a:gd name="T29" fmla="*/ 2757 h 4136"/>
              <a:gd name="T30" fmla="*/ 2894 w 3583"/>
              <a:gd name="T31" fmla="*/ 2757 h 4136"/>
              <a:gd name="T32" fmla="*/ 965 w 3583"/>
              <a:gd name="T33" fmla="*/ 2206 h 4136"/>
              <a:gd name="T34" fmla="*/ 2894 w 3583"/>
              <a:gd name="T35" fmla="*/ 2206 h 4136"/>
              <a:gd name="T36" fmla="*/ 965 w 3583"/>
              <a:gd name="T37" fmla="*/ 1654 h 4136"/>
              <a:gd name="T38" fmla="*/ 2068 w 3583"/>
              <a:gd name="T39" fmla="*/ 1654 h 4136"/>
              <a:gd name="T40" fmla="*/ 965 w 3583"/>
              <a:gd name="T41" fmla="*/ 1103 h 4136"/>
              <a:gd name="T42" fmla="*/ 2068 w 3583"/>
              <a:gd name="T43" fmla="*/ 1103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83" h="4136">
                <a:moveTo>
                  <a:pt x="551" y="3585"/>
                </a:moveTo>
                <a:lnTo>
                  <a:pt x="0" y="3585"/>
                </a:lnTo>
                <a:lnTo>
                  <a:pt x="0" y="0"/>
                </a:lnTo>
                <a:lnTo>
                  <a:pt x="3033" y="0"/>
                </a:lnTo>
                <a:lnTo>
                  <a:pt x="3033" y="1103"/>
                </a:lnTo>
                <a:moveTo>
                  <a:pt x="2480" y="551"/>
                </a:moveTo>
                <a:lnTo>
                  <a:pt x="2480" y="1654"/>
                </a:lnTo>
                <a:lnTo>
                  <a:pt x="3583" y="1654"/>
                </a:lnTo>
                <a:moveTo>
                  <a:pt x="3583" y="1654"/>
                </a:moveTo>
                <a:lnTo>
                  <a:pt x="2480" y="551"/>
                </a:lnTo>
                <a:lnTo>
                  <a:pt x="551" y="551"/>
                </a:lnTo>
                <a:lnTo>
                  <a:pt x="551" y="4136"/>
                </a:lnTo>
                <a:lnTo>
                  <a:pt x="3583" y="4136"/>
                </a:lnTo>
                <a:lnTo>
                  <a:pt x="3583" y="1654"/>
                </a:lnTo>
                <a:moveTo>
                  <a:pt x="965" y="2757"/>
                </a:moveTo>
                <a:lnTo>
                  <a:pt x="2894" y="2757"/>
                </a:lnTo>
                <a:moveTo>
                  <a:pt x="965" y="2206"/>
                </a:moveTo>
                <a:lnTo>
                  <a:pt x="2894" y="2206"/>
                </a:lnTo>
                <a:moveTo>
                  <a:pt x="965" y="1654"/>
                </a:moveTo>
                <a:lnTo>
                  <a:pt x="2068" y="1654"/>
                </a:lnTo>
                <a:moveTo>
                  <a:pt x="965" y="1103"/>
                </a:moveTo>
                <a:lnTo>
                  <a:pt x="2068" y="1103"/>
                </a:lnTo>
              </a:path>
            </a:pathLst>
          </a:custGeom>
          <a:noFill/>
          <a:ln w="31750" cap="flat">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613670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45C6-7696-4C02-A992-E43129D33707}"/>
              </a:ext>
            </a:extLst>
          </p:cNvPr>
          <p:cNvSpPr>
            <a:spLocks noGrp="1"/>
          </p:cNvSpPr>
          <p:nvPr>
            <p:ph type="title"/>
          </p:nvPr>
        </p:nvSpPr>
        <p:spPr/>
        <p:txBody>
          <a:bodyPr/>
          <a:lstStyle/>
          <a:p>
            <a:r>
              <a:rPr lang="en-US" dirty="0"/>
              <a:t>1. We have an awareness problem</a:t>
            </a:r>
          </a:p>
        </p:txBody>
      </p:sp>
      <p:sp>
        <p:nvSpPr>
          <p:cNvPr id="3" name="Text Placeholder 2">
            <a:extLst>
              <a:ext uri="{FF2B5EF4-FFF2-40B4-BE49-F238E27FC236}">
                <a16:creationId xmlns:a16="http://schemas.microsoft.com/office/drawing/2014/main" id="{8A5251F5-4651-4B67-B756-8677FC524623}"/>
              </a:ext>
            </a:extLst>
          </p:cNvPr>
          <p:cNvSpPr>
            <a:spLocks noGrp="1"/>
          </p:cNvSpPr>
          <p:nvPr>
            <p:ph type="body" sz="quarter" idx="10"/>
          </p:nvPr>
        </p:nvSpPr>
        <p:spPr>
          <a:xfrm>
            <a:off x="584201" y="2028033"/>
            <a:ext cx="6028634" cy="2160509"/>
          </a:xfrm>
        </p:spPr>
        <p:txBody>
          <a:bodyPr/>
          <a:lstStyle/>
          <a:p>
            <a:pPr>
              <a:spcBef>
                <a:spcPts val="2376"/>
              </a:spcBef>
            </a:pPr>
            <a:r>
              <a:rPr lang="en-US" sz="2400" dirty="0"/>
              <a:t>We have a problem of awareness; people don’t know what differential privacy is…</a:t>
            </a:r>
          </a:p>
          <a:p>
            <a:pPr>
              <a:spcBef>
                <a:spcPts val="2376"/>
              </a:spcBef>
            </a:pPr>
            <a:r>
              <a:rPr lang="en-US" sz="2400" dirty="0"/>
              <a:t>In a survey, over 90% of software engineers were not aware of what differential privacy is</a:t>
            </a:r>
          </a:p>
        </p:txBody>
      </p:sp>
      <p:graphicFrame>
        <p:nvGraphicFramePr>
          <p:cNvPr id="4" name="Chart 3">
            <a:extLst>
              <a:ext uri="{FF2B5EF4-FFF2-40B4-BE49-F238E27FC236}">
                <a16:creationId xmlns:a16="http://schemas.microsoft.com/office/drawing/2014/main" id="{1C50AAAF-92B3-490F-9A0D-36D20926435E}"/>
              </a:ext>
            </a:extLst>
          </p:cNvPr>
          <p:cNvGraphicFramePr>
            <a:graphicFrameLocks/>
          </p:cNvGraphicFramePr>
          <p:nvPr>
            <p:extLst>
              <p:ext uri="{D42A27DB-BD31-4B8C-83A1-F6EECF244321}">
                <p14:modId xmlns:p14="http://schemas.microsoft.com/office/powerpoint/2010/main" val="3749954763"/>
              </p:ext>
            </p:extLst>
          </p:nvPr>
        </p:nvGraphicFramePr>
        <p:xfrm>
          <a:off x="6486493" y="2279373"/>
          <a:ext cx="6295476" cy="4073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574423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906F-99FE-42A4-BB99-E3270C02DBD0}"/>
              </a:ext>
            </a:extLst>
          </p:cNvPr>
          <p:cNvSpPr>
            <a:spLocks noGrp="1"/>
          </p:cNvSpPr>
          <p:nvPr>
            <p:ph type="title"/>
          </p:nvPr>
        </p:nvSpPr>
        <p:spPr>
          <a:xfrm>
            <a:off x="584201" y="212320"/>
            <a:ext cx="8374742" cy="1171521"/>
          </a:xfrm>
        </p:spPr>
        <p:txBody>
          <a:bodyPr/>
          <a:lstStyle/>
          <a:p>
            <a:r>
              <a:rPr lang="en-US" dirty="0"/>
              <a:t>2. We have a branding problem</a:t>
            </a:r>
          </a:p>
        </p:txBody>
      </p:sp>
      <p:sp>
        <p:nvSpPr>
          <p:cNvPr id="3" name="Text Placeholder 2">
            <a:extLst>
              <a:ext uri="{FF2B5EF4-FFF2-40B4-BE49-F238E27FC236}">
                <a16:creationId xmlns:a16="http://schemas.microsoft.com/office/drawing/2014/main" id="{5B033DF0-C4F7-42D3-8F09-1563DB3C5CCE}"/>
              </a:ext>
            </a:extLst>
          </p:cNvPr>
          <p:cNvSpPr>
            <a:spLocks noGrp="1"/>
          </p:cNvSpPr>
          <p:nvPr>
            <p:ph type="body" sz="quarter" idx="10"/>
          </p:nvPr>
        </p:nvSpPr>
        <p:spPr>
          <a:xfrm>
            <a:off x="584200" y="2028033"/>
            <a:ext cx="8745537" cy="723712"/>
          </a:xfrm>
        </p:spPr>
        <p:txBody>
          <a:bodyPr/>
          <a:lstStyle/>
          <a:p>
            <a:r>
              <a:rPr lang="en-US" sz="1800" b="1" dirty="0">
                <a:solidFill>
                  <a:srgbClr val="00B295"/>
                </a:solidFill>
                <a:latin typeface="Segoe UI Semibold" panose="020B0502040204020203" pitchFamily="34" charset="0"/>
                <a:cs typeface="Segoe UI Semibold" panose="020B0502040204020203" pitchFamily="34" charset="0"/>
              </a:rPr>
              <a:t>People that have never heard about Differential Privacy, think DP is about having different levels of privacy depending on who the individual is. </a:t>
            </a:r>
          </a:p>
        </p:txBody>
      </p:sp>
      <p:graphicFrame>
        <p:nvGraphicFramePr>
          <p:cNvPr id="4" name="Content Placeholder 4">
            <a:extLst>
              <a:ext uri="{FF2B5EF4-FFF2-40B4-BE49-F238E27FC236}">
                <a16:creationId xmlns:a16="http://schemas.microsoft.com/office/drawing/2014/main" id="{E84100D0-B56D-4C3B-9CF4-BD1B7A550FA4}"/>
              </a:ext>
            </a:extLst>
          </p:cNvPr>
          <p:cNvGraphicFramePr>
            <a:graphicFrameLocks/>
          </p:cNvGraphicFramePr>
          <p:nvPr>
            <p:extLst>
              <p:ext uri="{D42A27DB-BD31-4B8C-83A1-F6EECF244321}">
                <p14:modId xmlns:p14="http://schemas.microsoft.com/office/powerpoint/2010/main" val="1571573768"/>
              </p:ext>
            </p:extLst>
          </p:nvPr>
        </p:nvGraphicFramePr>
        <p:xfrm>
          <a:off x="508001" y="2887627"/>
          <a:ext cx="11211191" cy="3047281"/>
        </p:xfrm>
        <a:graphic>
          <a:graphicData uri="http://schemas.openxmlformats.org/drawingml/2006/table">
            <a:tbl>
              <a:tblPr firstRow="1" firstCol="1" bandRow="1">
                <a:tableStyleId>{5FD0F851-EC5A-4D38-B0AD-8093EC10F338}</a:tableStyleId>
              </a:tblPr>
              <a:tblGrid>
                <a:gridCol w="11211191">
                  <a:extLst>
                    <a:ext uri="{9D8B030D-6E8A-4147-A177-3AD203B41FA5}">
                      <a16:colId xmlns:a16="http://schemas.microsoft.com/office/drawing/2014/main" val="2755047101"/>
                    </a:ext>
                  </a:extLst>
                </a:gridCol>
              </a:tblGrid>
              <a:tr h="330748">
                <a:tc>
                  <a:txBody>
                    <a:bodyPr/>
                    <a:lstStyle/>
                    <a:p>
                      <a:pPr marL="0" marR="0">
                        <a:lnSpc>
                          <a:spcPct val="107000"/>
                        </a:lnSpc>
                        <a:spcBef>
                          <a:spcPts val="0"/>
                        </a:spcBef>
                        <a:spcAft>
                          <a:spcPts val="0"/>
                        </a:spcAft>
                      </a:pPr>
                      <a:r>
                        <a:rPr lang="en-US" sz="1800" b="0" i="0" dirty="0">
                          <a:effectLst/>
                          <a:latin typeface="Segoe UI" panose="020B0502040204020203" pitchFamily="34" charset="0"/>
                          <a:cs typeface="Segoe UI" panose="020B0502040204020203" pitchFamily="34" charset="0"/>
                        </a:rPr>
                        <a:t>I believe it means depending on who a person is they're subjected to a different level of privacy</a:t>
                      </a:r>
                      <a:endParaRPr lang="en-US" sz="2400" b="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a:noFill/>
                    </a:lnL>
                    <a:lnR>
                      <a:noFill/>
                    </a:lnR>
                    <a:lnT w="12700" cmpd="sng">
                      <a:noFill/>
                    </a:lnT>
                    <a:lnB w="28575" cap="flat" cmpd="sng" algn="ctr">
                      <a:solidFill>
                        <a:srgbClr val="FFB803"/>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8557622"/>
                  </a:ext>
                </a:extLst>
              </a:tr>
              <a:tr h="679133">
                <a:tc>
                  <a:txBody>
                    <a:bodyPr/>
                    <a:lstStyle/>
                    <a:p>
                      <a:pPr marL="0" marR="0">
                        <a:lnSpc>
                          <a:spcPct val="107000"/>
                        </a:lnSpc>
                        <a:spcBef>
                          <a:spcPts val="0"/>
                        </a:spcBef>
                        <a:spcAft>
                          <a:spcPts val="0"/>
                        </a:spcAft>
                      </a:pPr>
                      <a:r>
                        <a:rPr lang="en-US" sz="1800" b="0" i="0" dirty="0">
                          <a:effectLst/>
                          <a:latin typeface="Segoe UI" panose="020B0502040204020203" pitchFamily="34" charset="0"/>
                          <a:cs typeface="Segoe UI" panose="020B0502040204020203" pitchFamily="34" charset="0"/>
                        </a:rPr>
                        <a:t>It is the amount of privacy people think you have a right to depending on social status, occupation or maybe an event that occurred to you.</a:t>
                      </a:r>
                      <a:endParaRPr lang="en-US" sz="2400" b="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a:noFill/>
                    </a:lnL>
                    <a:lnR>
                      <a:noFill/>
                    </a:lnR>
                    <a:lnT w="28575" cap="flat" cmpd="sng" algn="ctr">
                      <a:solidFill>
                        <a:srgbClr val="FFB803"/>
                      </a:solidFill>
                      <a:prstDash val="sysDot"/>
                      <a:round/>
                      <a:headEnd type="none" w="med" len="med"/>
                      <a:tailEnd type="none" w="med" len="med"/>
                    </a:lnT>
                    <a:lnB w="28575" cap="flat" cmpd="sng" algn="ctr">
                      <a:solidFill>
                        <a:srgbClr val="FFB803"/>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7966309"/>
                  </a:ext>
                </a:extLst>
              </a:tr>
              <a:tr h="679133">
                <a:tc>
                  <a:txBody>
                    <a:bodyPr/>
                    <a:lstStyle/>
                    <a:p>
                      <a:pPr marL="0" marR="0">
                        <a:lnSpc>
                          <a:spcPct val="107000"/>
                        </a:lnSpc>
                        <a:spcBef>
                          <a:spcPts val="0"/>
                        </a:spcBef>
                        <a:spcAft>
                          <a:spcPts val="0"/>
                        </a:spcAft>
                      </a:pPr>
                      <a:r>
                        <a:rPr lang="en-US" sz="1800" b="0" i="0" dirty="0">
                          <a:effectLst/>
                          <a:latin typeface="Segoe UI" panose="020B0502040204020203" pitchFamily="34" charset="0"/>
                          <a:cs typeface="Segoe UI" panose="020B0502040204020203" pitchFamily="34" charset="0"/>
                        </a:rPr>
                        <a:t>I don't know what it is. I think it may mean that someone who is more high in status may have more privacy than someone with less status.</a:t>
                      </a:r>
                      <a:endParaRPr lang="en-US" sz="2400" b="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a:noFill/>
                    </a:lnL>
                    <a:lnR>
                      <a:noFill/>
                    </a:lnR>
                    <a:lnT w="28575" cap="flat" cmpd="sng" algn="ctr">
                      <a:solidFill>
                        <a:srgbClr val="FFB803"/>
                      </a:solidFill>
                      <a:prstDash val="sysDot"/>
                      <a:round/>
                      <a:headEnd type="none" w="med" len="med"/>
                      <a:tailEnd type="none" w="med" len="med"/>
                    </a:lnT>
                    <a:lnB w="28575" cap="flat" cmpd="sng" algn="ctr">
                      <a:solidFill>
                        <a:srgbClr val="FFB803"/>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5129345"/>
                  </a:ext>
                </a:extLst>
              </a:tr>
              <a:tr h="1027519">
                <a:tc>
                  <a:txBody>
                    <a:bodyPr/>
                    <a:lstStyle/>
                    <a:p>
                      <a:pPr marL="0" marR="0">
                        <a:lnSpc>
                          <a:spcPct val="107000"/>
                        </a:lnSpc>
                        <a:spcBef>
                          <a:spcPts val="0"/>
                        </a:spcBef>
                        <a:spcAft>
                          <a:spcPts val="0"/>
                        </a:spcAft>
                      </a:pPr>
                      <a:r>
                        <a:rPr lang="en-US" sz="1800" b="0" i="0" dirty="0">
                          <a:effectLst/>
                          <a:latin typeface="Segoe UI" panose="020B0502040204020203" pitchFamily="34" charset="0"/>
                          <a:cs typeface="Segoe UI" panose="020B0502040204020203" pitchFamily="34" charset="0"/>
                        </a:rPr>
                        <a:t>Differential privacy is based on the individual.  It takes into factors such as job, education, criminal background, current employment status, etc.. From these factors, a score is given to determine the amount of privacy one person is allowed to have.</a:t>
                      </a:r>
                      <a:endParaRPr lang="en-US" sz="2400" b="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a:noFill/>
                    </a:lnL>
                    <a:lnR>
                      <a:noFill/>
                    </a:lnR>
                    <a:lnT w="28575" cap="flat" cmpd="sng" algn="ctr">
                      <a:solidFill>
                        <a:srgbClr val="FFB803"/>
                      </a:solidFill>
                      <a:prstDash val="sysDot"/>
                      <a:round/>
                      <a:headEnd type="none" w="med" len="med"/>
                      <a:tailEnd type="none" w="med" len="med"/>
                    </a:lnT>
                    <a:lnB w="28575" cap="flat" cmpd="sng" algn="ctr">
                      <a:solidFill>
                        <a:srgbClr val="FFB803"/>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6633705"/>
                  </a:ext>
                </a:extLst>
              </a:tr>
              <a:tr h="330748">
                <a:tc>
                  <a:txBody>
                    <a:bodyPr/>
                    <a:lstStyle/>
                    <a:p>
                      <a:pPr marL="0" marR="0">
                        <a:lnSpc>
                          <a:spcPct val="107000"/>
                        </a:lnSpc>
                        <a:spcBef>
                          <a:spcPts val="0"/>
                        </a:spcBef>
                        <a:spcAft>
                          <a:spcPts val="0"/>
                        </a:spcAft>
                      </a:pPr>
                      <a:r>
                        <a:rPr lang="en-US" sz="1800" b="0" i="0" dirty="0">
                          <a:effectLst/>
                          <a:latin typeface="Segoe UI" panose="020B0502040204020203" pitchFamily="34" charset="0"/>
                          <a:cs typeface="Segoe UI" panose="020B0502040204020203" pitchFamily="34" charset="0"/>
                        </a:rPr>
                        <a:t>I believe it means depending on who a person is they're subjected to a different level of privacy</a:t>
                      </a:r>
                      <a:endParaRPr lang="en-US" sz="2400" b="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a:noFill/>
                    </a:lnL>
                    <a:lnR>
                      <a:noFill/>
                    </a:lnR>
                    <a:lnT w="28575" cap="flat" cmpd="sng" algn="ctr">
                      <a:solidFill>
                        <a:srgbClr val="FFB803"/>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245067"/>
                  </a:ext>
                </a:extLst>
              </a:tr>
            </a:tbl>
          </a:graphicData>
        </a:graphic>
      </p:graphicFrame>
      <p:sp>
        <p:nvSpPr>
          <p:cNvPr id="5" name="Rectangle 4">
            <a:extLst>
              <a:ext uri="{FF2B5EF4-FFF2-40B4-BE49-F238E27FC236}">
                <a16:creationId xmlns:a16="http://schemas.microsoft.com/office/drawing/2014/main" id="{46C409FC-0A41-454C-BEA3-0A4982144FF6}"/>
              </a:ext>
            </a:extLst>
          </p:cNvPr>
          <p:cNvSpPr/>
          <p:nvPr/>
        </p:nvSpPr>
        <p:spPr>
          <a:xfrm>
            <a:off x="492761" y="6150223"/>
            <a:ext cx="7444828" cy="461665"/>
          </a:xfrm>
          <a:prstGeom prst="rect">
            <a:avLst/>
          </a:prstGeom>
        </p:spPr>
        <p:txBody>
          <a:bodyPr wrap="square">
            <a:spAutoFit/>
          </a:bodyPr>
          <a:lstStyle/>
          <a:p>
            <a:r>
              <a:rPr lang="en-US" sz="2400" dirty="0">
                <a:solidFill>
                  <a:srgbClr val="00B295"/>
                </a:solidFill>
              </a:rPr>
              <a:t>Differential Pricing  </a:t>
            </a:r>
          </a:p>
        </p:txBody>
      </p:sp>
      <p:sp>
        <p:nvSpPr>
          <p:cNvPr id="7" name="Money_3" title="Icon of a dollar sign">
            <a:extLst>
              <a:ext uri="{FF2B5EF4-FFF2-40B4-BE49-F238E27FC236}">
                <a16:creationId xmlns:a16="http://schemas.microsoft.com/office/drawing/2014/main" id="{3AA84833-F892-FF49-AD6E-F38A88233B40}"/>
              </a:ext>
            </a:extLst>
          </p:cNvPr>
          <p:cNvSpPr>
            <a:spLocks noChangeAspect="1" noEditPoints="1"/>
          </p:cNvSpPr>
          <p:nvPr/>
        </p:nvSpPr>
        <p:spPr bwMode="auto">
          <a:xfrm>
            <a:off x="3370421" y="6198175"/>
            <a:ext cx="202053" cy="365760"/>
          </a:xfrm>
          <a:custGeom>
            <a:avLst/>
            <a:gdLst>
              <a:gd name="T0" fmla="*/ 0 w 153"/>
              <a:gd name="T1" fmla="*/ 223 h 279"/>
              <a:gd name="T2" fmla="*/ 111 w 153"/>
              <a:gd name="T3" fmla="*/ 223 h 279"/>
              <a:gd name="T4" fmla="*/ 153 w 153"/>
              <a:gd name="T5" fmla="*/ 182 h 279"/>
              <a:gd name="T6" fmla="*/ 111 w 153"/>
              <a:gd name="T7" fmla="*/ 141 h 279"/>
              <a:gd name="T8" fmla="*/ 41 w 153"/>
              <a:gd name="T9" fmla="*/ 139 h 279"/>
              <a:gd name="T10" fmla="*/ 0 w 153"/>
              <a:gd name="T11" fmla="*/ 98 h 279"/>
              <a:gd name="T12" fmla="*/ 41 w 153"/>
              <a:gd name="T13" fmla="*/ 56 h 279"/>
              <a:gd name="T14" fmla="*/ 150 w 153"/>
              <a:gd name="T15" fmla="*/ 56 h 279"/>
              <a:gd name="T16" fmla="*/ 76 w 153"/>
              <a:gd name="T17" fmla="*/ 0 h 279"/>
              <a:gd name="T18" fmla="*/ 76 w 153"/>
              <a:gd name="T19"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79">
                <a:moveTo>
                  <a:pt x="0" y="223"/>
                </a:moveTo>
                <a:cubicBezTo>
                  <a:pt x="111" y="223"/>
                  <a:pt x="111" y="223"/>
                  <a:pt x="111" y="223"/>
                </a:cubicBezTo>
                <a:cubicBezTo>
                  <a:pt x="134" y="223"/>
                  <a:pt x="153" y="205"/>
                  <a:pt x="153" y="182"/>
                </a:cubicBezTo>
                <a:cubicBezTo>
                  <a:pt x="153" y="159"/>
                  <a:pt x="134" y="141"/>
                  <a:pt x="111" y="141"/>
                </a:cubicBezTo>
                <a:cubicBezTo>
                  <a:pt x="41" y="139"/>
                  <a:pt x="41" y="139"/>
                  <a:pt x="41" y="139"/>
                </a:cubicBezTo>
                <a:cubicBezTo>
                  <a:pt x="19" y="139"/>
                  <a:pt x="0" y="120"/>
                  <a:pt x="0" y="98"/>
                </a:cubicBezTo>
                <a:cubicBezTo>
                  <a:pt x="0" y="75"/>
                  <a:pt x="19" y="56"/>
                  <a:pt x="41" y="56"/>
                </a:cubicBezTo>
                <a:cubicBezTo>
                  <a:pt x="150" y="56"/>
                  <a:pt x="150" y="56"/>
                  <a:pt x="150" y="56"/>
                </a:cubicBezTo>
                <a:moveTo>
                  <a:pt x="76" y="0"/>
                </a:moveTo>
                <a:cubicBezTo>
                  <a:pt x="76" y="279"/>
                  <a:pt x="76" y="279"/>
                  <a:pt x="76" y="279"/>
                </a:cubicBezTo>
              </a:path>
            </a:pathLst>
          </a:custGeom>
          <a:noFill/>
          <a:ln w="19050" cap="sq">
            <a:solidFill>
              <a:srgbClr val="00B2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
        <p:nvSpPr>
          <p:cNvPr id="8" name="speech_5" title="Icon of two overlapping chat bubbles">
            <a:extLst>
              <a:ext uri="{FF2B5EF4-FFF2-40B4-BE49-F238E27FC236}">
                <a16:creationId xmlns:a16="http://schemas.microsoft.com/office/drawing/2014/main" id="{975D7376-3649-DE4B-AF34-074B6F8DB4F1}"/>
              </a:ext>
            </a:extLst>
          </p:cNvPr>
          <p:cNvSpPr>
            <a:spLocks noChangeAspect="1" noEditPoints="1"/>
          </p:cNvSpPr>
          <p:nvPr/>
        </p:nvSpPr>
        <p:spPr bwMode="auto">
          <a:xfrm>
            <a:off x="9701214" y="1362344"/>
            <a:ext cx="1657349" cy="1295869"/>
          </a:xfrm>
          <a:custGeom>
            <a:avLst/>
            <a:gdLst>
              <a:gd name="T0" fmla="*/ 167 w 243"/>
              <a:gd name="T1" fmla="*/ 56 h 190"/>
              <a:gd name="T2" fmla="*/ 167 w 243"/>
              <a:gd name="T3" fmla="*/ 114 h 190"/>
              <a:gd name="T4" fmla="*/ 60 w 243"/>
              <a:gd name="T5" fmla="*/ 114 h 190"/>
              <a:gd name="T6" fmla="*/ 21 w 243"/>
              <a:gd name="T7" fmla="*/ 155 h 190"/>
              <a:gd name="T8" fmla="*/ 21 w 243"/>
              <a:gd name="T9" fmla="*/ 114 h 190"/>
              <a:gd name="T10" fmla="*/ 0 w 243"/>
              <a:gd name="T11" fmla="*/ 114 h 190"/>
              <a:gd name="T12" fmla="*/ 0 w 243"/>
              <a:gd name="T13" fmla="*/ 0 h 190"/>
              <a:gd name="T14" fmla="*/ 167 w 243"/>
              <a:gd name="T15" fmla="*/ 0 h 190"/>
              <a:gd name="T16" fmla="*/ 167 w 243"/>
              <a:gd name="T17" fmla="*/ 56 h 190"/>
              <a:gd name="T18" fmla="*/ 77 w 243"/>
              <a:gd name="T19" fmla="*/ 114 h 190"/>
              <a:gd name="T20" fmla="*/ 77 w 243"/>
              <a:gd name="T21" fmla="*/ 150 h 190"/>
              <a:gd name="T22" fmla="*/ 183 w 243"/>
              <a:gd name="T23" fmla="*/ 150 h 190"/>
              <a:gd name="T24" fmla="*/ 222 w 243"/>
              <a:gd name="T25" fmla="*/ 190 h 190"/>
              <a:gd name="T26" fmla="*/ 222 w 243"/>
              <a:gd name="T27" fmla="*/ 150 h 190"/>
              <a:gd name="T28" fmla="*/ 243 w 243"/>
              <a:gd name="T29" fmla="*/ 150 h 190"/>
              <a:gd name="T30" fmla="*/ 243 w 243"/>
              <a:gd name="T31" fmla="*/ 36 h 190"/>
              <a:gd name="T32" fmla="*/ 167 w 243"/>
              <a:gd name="T33" fmla="*/ 3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190">
                <a:moveTo>
                  <a:pt x="167" y="56"/>
                </a:moveTo>
                <a:lnTo>
                  <a:pt x="167" y="114"/>
                </a:lnTo>
                <a:lnTo>
                  <a:pt x="60" y="114"/>
                </a:lnTo>
                <a:lnTo>
                  <a:pt x="21" y="155"/>
                </a:lnTo>
                <a:lnTo>
                  <a:pt x="21" y="114"/>
                </a:lnTo>
                <a:lnTo>
                  <a:pt x="0" y="114"/>
                </a:lnTo>
                <a:lnTo>
                  <a:pt x="0" y="0"/>
                </a:lnTo>
                <a:lnTo>
                  <a:pt x="167" y="0"/>
                </a:lnTo>
                <a:lnTo>
                  <a:pt x="167" y="56"/>
                </a:lnTo>
                <a:moveTo>
                  <a:pt x="77" y="114"/>
                </a:moveTo>
                <a:lnTo>
                  <a:pt x="77" y="150"/>
                </a:lnTo>
                <a:lnTo>
                  <a:pt x="183" y="150"/>
                </a:lnTo>
                <a:lnTo>
                  <a:pt x="222" y="190"/>
                </a:lnTo>
                <a:lnTo>
                  <a:pt x="222" y="150"/>
                </a:lnTo>
                <a:lnTo>
                  <a:pt x="243" y="150"/>
                </a:lnTo>
                <a:lnTo>
                  <a:pt x="243" y="36"/>
                </a:lnTo>
                <a:lnTo>
                  <a:pt x="167" y="36"/>
                </a:lnTo>
              </a:path>
            </a:pathLst>
          </a:cu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Tree>
    <p:extLst>
      <p:ext uri="{BB962C8B-B14F-4D97-AF65-F5344CB8AC3E}">
        <p14:creationId xmlns:p14="http://schemas.microsoft.com/office/powerpoint/2010/main" val="203404070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D5999-8A1A-4C4D-91ED-B0A5F58275FD}"/>
              </a:ext>
            </a:extLst>
          </p:cNvPr>
          <p:cNvSpPr>
            <a:spLocks noGrp="1"/>
          </p:cNvSpPr>
          <p:nvPr>
            <p:ph type="title"/>
          </p:nvPr>
        </p:nvSpPr>
        <p:spPr>
          <a:xfrm>
            <a:off x="584200" y="225572"/>
            <a:ext cx="9243463" cy="1171521"/>
          </a:xfrm>
        </p:spPr>
        <p:txBody>
          <a:bodyPr/>
          <a:lstStyle/>
          <a:p>
            <a:r>
              <a:rPr lang="en-US" dirty="0"/>
              <a:t>3. We are selling a product to solve a problem our customers don’t know they have</a:t>
            </a:r>
          </a:p>
        </p:txBody>
      </p:sp>
      <p:sp>
        <p:nvSpPr>
          <p:cNvPr id="3" name="Text Placeholder 2">
            <a:extLst>
              <a:ext uri="{FF2B5EF4-FFF2-40B4-BE49-F238E27FC236}">
                <a16:creationId xmlns:a16="http://schemas.microsoft.com/office/drawing/2014/main" id="{D310D910-090E-45A1-AB76-410113B140AA}"/>
              </a:ext>
            </a:extLst>
          </p:cNvPr>
          <p:cNvSpPr>
            <a:spLocks noGrp="1"/>
          </p:cNvSpPr>
          <p:nvPr>
            <p:ph type="body" sz="quarter" idx="10"/>
          </p:nvPr>
        </p:nvSpPr>
        <p:spPr>
          <a:xfrm>
            <a:off x="587373" y="2009546"/>
            <a:ext cx="5827716" cy="3891192"/>
          </a:xfrm>
        </p:spPr>
        <p:txBody>
          <a:bodyPr/>
          <a:lstStyle/>
          <a:p>
            <a:pPr marL="342900" indent="-342900">
              <a:spcBef>
                <a:spcPts val="2376"/>
              </a:spcBef>
              <a:buFont typeface="Arial" panose="020B0604020202020204" pitchFamily="34" charset="0"/>
              <a:buChar char="•"/>
            </a:pPr>
            <a:r>
              <a:rPr lang="en-US" sz="2400" dirty="0"/>
              <a:t>The majority of our customers think that by just sharing anonymized data they solve the privacy problems. </a:t>
            </a:r>
          </a:p>
          <a:p>
            <a:pPr marL="342900" indent="-342900">
              <a:spcBef>
                <a:spcPts val="2376"/>
              </a:spcBef>
              <a:buFont typeface="Arial" panose="020B0604020202020204" pitchFamily="34" charset="0"/>
              <a:buChar char="•"/>
            </a:pPr>
            <a:r>
              <a:rPr lang="en-US" sz="2400" dirty="0"/>
              <a:t>In</a:t>
            </a:r>
            <a:r>
              <a:rPr lang="en-US" sz="2400" b="1" dirty="0">
                <a:latin typeface="Segoe UI Semibold" panose="020B0502040204020203" pitchFamily="34" charset="0"/>
                <a:cs typeface="Segoe UI Semibold" panose="020B0502040204020203" pitchFamily="34" charset="0"/>
              </a:rPr>
              <a:t> Healthcare</a:t>
            </a:r>
            <a:r>
              <a:rPr lang="en-US" sz="2400" dirty="0"/>
              <a:t> they recognize they have a </a:t>
            </a:r>
            <a:br>
              <a:rPr lang="en-US" sz="2400" dirty="0"/>
            </a:br>
            <a:r>
              <a:rPr lang="en-US" sz="2400" dirty="0"/>
              <a:t>de-anonymization problem, however, they make it clear that de-anonymization is prohibited by law</a:t>
            </a:r>
          </a:p>
        </p:txBody>
      </p:sp>
      <p:sp>
        <p:nvSpPr>
          <p:cNvPr id="4" name="Rectangle 3">
            <a:extLst>
              <a:ext uri="{FF2B5EF4-FFF2-40B4-BE49-F238E27FC236}">
                <a16:creationId xmlns:a16="http://schemas.microsoft.com/office/drawing/2014/main" id="{CF2AD321-69F1-40B7-8BCA-CD56561642A9}"/>
              </a:ext>
            </a:extLst>
          </p:cNvPr>
          <p:cNvSpPr/>
          <p:nvPr/>
        </p:nvSpPr>
        <p:spPr>
          <a:xfrm>
            <a:off x="7100888" y="3457576"/>
            <a:ext cx="5091112" cy="2627771"/>
          </a:xfrm>
          <a:prstGeom prst="rect">
            <a:avLst/>
          </a:prstGeom>
          <a:solidFill>
            <a:srgbClr val="00B295"/>
          </a:solidFill>
        </p:spPr>
        <p:txBody>
          <a:bodyPr wrap="square" rIns="548640">
            <a:spAutoFit/>
          </a:bodyPr>
          <a:lstStyle/>
          <a:p>
            <a:pPr>
              <a:lnSpc>
                <a:spcPct val="107000"/>
              </a:lnSpc>
              <a:spcAft>
                <a:spcPts val="1400"/>
              </a:spcAft>
            </a:pPr>
            <a:r>
              <a:rPr lang="en-US" dirty="0">
                <a:solidFill>
                  <a:schemeClr val="bg1"/>
                </a:solidFill>
                <a:latin typeface="Segoe UI" panose="020B0502040204020203" pitchFamily="34" charset="0"/>
                <a:ea typeface="Calibri" panose="020F0502020204030204" pitchFamily="34" charset="0"/>
                <a:cs typeface="Times New Roman" panose="02020603050405020304" pitchFamily="18" charset="0"/>
              </a:rPr>
              <a:t>The Public Health Service Act (Section 308 (d)) provides that the data collected by the National Center for Health Statistics (NCHS), Centers for Disease Control and Prevention (CDC), may be used only for the purpose of health statistical reporting and analysis.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00"/>
              </a:spcAft>
            </a:pPr>
            <a:r>
              <a:rPr lang="en-US" dirty="0">
                <a:solidFill>
                  <a:schemeClr val="bg1"/>
                </a:solidFill>
                <a:latin typeface="Segoe UI" panose="020B0502040204020203" pitchFamily="34" charset="0"/>
                <a:ea typeface="Calibri" panose="020F0502020204030204" pitchFamily="34" charset="0"/>
                <a:cs typeface="Times New Roman" panose="02020603050405020304" pitchFamily="18" charset="0"/>
              </a:rPr>
              <a:t>Any effort to determine the identity of any reported case is prohibited by this law.</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753805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254A-1037-4D1C-B281-256FA9587CC9}"/>
              </a:ext>
            </a:extLst>
          </p:cNvPr>
          <p:cNvSpPr>
            <a:spLocks noGrp="1"/>
          </p:cNvSpPr>
          <p:nvPr>
            <p:ph type="title"/>
          </p:nvPr>
        </p:nvSpPr>
        <p:spPr>
          <a:xfrm>
            <a:off x="584201" y="225572"/>
            <a:ext cx="8374742" cy="1171521"/>
          </a:xfrm>
        </p:spPr>
        <p:txBody>
          <a:bodyPr/>
          <a:lstStyle/>
          <a:p>
            <a:r>
              <a:rPr lang="en-US" dirty="0"/>
              <a:t>4. When they learn about differential privacy, they have irrational expectations about the product</a:t>
            </a:r>
          </a:p>
        </p:txBody>
      </p:sp>
      <p:sp>
        <p:nvSpPr>
          <p:cNvPr id="3" name="Text Placeholder 2">
            <a:extLst>
              <a:ext uri="{FF2B5EF4-FFF2-40B4-BE49-F238E27FC236}">
                <a16:creationId xmlns:a16="http://schemas.microsoft.com/office/drawing/2014/main" id="{54D92B44-3F1D-4478-BFFF-45DA968EF144}"/>
              </a:ext>
            </a:extLst>
          </p:cNvPr>
          <p:cNvSpPr>
            <a:spLocks noGrp="1"/>
          </p:cNvSpPr>
          <p:nvPr>
            <p:ph type="body" sz="quarter" idx="10"/>
          </p:nvPr>
        </p:nvSpPr>
        <p:spPr>
          <a:xfrm>
            <a:off x="587372" y="2028033"/>
            <a:ext cx="7565316" cy="2160509"/>
          </a:xfrm>
        </p:spPr>
        <p:txBody>
          <a:bodyPr/>
          <a:lstStyle/>
          <a:p>
            <a:pPr marL="342900" indent="-342900">
              <a:buFont typeface="Arial" panose="020B0604020202020204" pitchFamily="34" charset="0"/>
              <a:buChar char="•"/>
            </a:pPr>
            <a:r>
              <a:rPr lang="en-US" sz="2400" dirty="0"/>
              <a:t>Customers think DP is a magic box that can </a:t>
            </a:r>
            <a:br>
              <a:rPr lang="en-US" sz="2400" dirty="0"/>
            </a:br>
            <a:r>
              <a:rPr lang="en-US" sz="2400" dirty="0"/>
              <a:t>solve all their problems</a:t>
            </a:r>
          </a:p>
          <a:p>
            <a:pPr marL="342900" indent="-342900">
              <a:buFont typeface="Arial" panose="020B0604020202020204" pitchFamily="34" charset="0"/>
              <a:buChar char="•"/>
            </a:pPr>
            <a:r>
              <a:rPr lang="en-US" sz="2400" dirty="0"/>
              <a:t>Common frustration: Global models they can query, but data is not accessible in a raw format</a:t>
            </a:r>
          </a:p>
          <a:p>
            <a:endParaRPr lang="en-US" sz="1800" dirty="0"/>
          </a:p>
        </p:txBody>
      </p:sp>
      <p:sp>
        <p:nvSpPr>
          <p:cNvPr id="4" name="Rectangle 3">
            <a:extLst>
              <a:ext uri="{FF2B5EF4-FFF2-40B4-BE49-F238E27FC236}">
                <a16:creationId xmlns:a16="http://schemas.microsoft.com/office/drawing/2014/main" id="{1A191A8A-C5B8-43BA-BA00-5CCECDFA37DA}"/>
              </a:ext>
            </a:extLst>
          </p:cNvPr>
          <p:cNvSpPr/>
          <p:nvPr/>
        </p:nvSpPr>
        <p:spPr>
          <a:xfrm>
            <a:off x="519006" y="3999708"/>
            <a:ext cx="7010507" cy="1200329"/>
          </a:xfrm>
          <a:prstGeom prst="rect">
            <a:avLst/>
          </a:prstGeom>
          <a:noFill/>
        </p:spPr>
        <p:txBody>
          <a:bodyPr wrap="square">
            <a:spAutoFit/>
          </a:bodyPr>
          <a:lstStyle/>
          <a:p>
            <a:r>
              <a:rPr lang="en-US" sz="2400" dirty="0">
                <a:solidFill>
                  <a:srgbClr val="00B295"/>
                </a:solidFill>
              </a:rPr>
              <a:t>Data Scientist spend 80% of their time wrangling with data, and 20% of their time complaining about wrangling with data.</a:t>
            </a:r>
          </a:p>
        </p:txBody>
      </p:sp>
      <p:sp>
        <p:nvSpPr>
          <p:cNvPr id="5" name="Family_EBDA" title="Icon of a family of people">
            <a:extLst>
              <a:ext uri="{FF2B5EF4-FFF2-40B4-BE49-F238E27FC236}">
                <a16:creationId xmlns:a16="http://schemas.microsoft.com/office/drawing/2014/main" id="{E761A6E1-E014-524F-8CD2-486FB571C7EF}"/>
              </a:ext>
            </a:extLst>
          </p:cNvPr>
          <p:cNvSpPr>
            <a:spLocks noChangeAspect="1" noEditPoints="1"/>
          </p:cNvSpPr>
          <p:nvPr/>
        </p:nvSpPr>
        <p:spPr bwMode="auto">
          <a:xfrm>
            <a:off x="8118579" y="5457841"/>
            <a:ext cx="1551598" cy="1400159"/>
          </a:xfrm>
          <a:custGeom>
            <a:avLst/>
            <a:gdLst>
              <a:gd name="T0" fmla="*/ 1498 w 3740"/>
              <a:gd name="T1" fmla="*/ 1874 h 3374"/>
              <a:gd name="T2" fmla="*/ 874 w 3740"/>
              <a:gd name="T3" fmla="*/ 2498 h 3374"/>
              <a:gd name="T4" fmla="*/ 250 w 3740"/>
              <a:gd name="T5" fmla="*/ 1874 h 3374"/>
              <a:gd name="T6" fmla="*/ 874 w 3740"/>
              <a:gd name="T7" fmla="*/ 1249 h 3374"/>
              <a:gd name="T8" fmla="*/ 1498 w 3740"/>
              <a:gd name="T9" fmla="*/ 1874 h 3374"/>
              <a:gd name="T10" fmla="*/ 2123 w 3740"/>
              <a:gd name="T11" fmla="*/ 0 h 3374"/>
              <a:gd name="T12" fmla="*/ 1498 w 3740"/>
              <a:gd name="T13" fmla="*/ 625 h 3374"/>
              <a:gd name="T14" fmla="*/ 2123 w 3740"/>
              <a:gd name="T15" fmla="*/ 1249 h 3374"/>
              <a:gd name="T16" fmla="*/ 2747 w 3740"/>
              <a:gd name="T17" fmla="*/ 625 h 3374"/>
              <a:gd name="T18" fmla="*/ 2123 w 3740"/>
              <a:gd name="T19" fmla="*/ 0 h 3374"/>
              <a:gd name="T20" fmla="*/ 2997 w 3740"/>
              <a:gd name="T21" fmla="*/ 1726 h 3374"/>
              <a:gd name="T22" fmla="*/ 2497 w 3740"/>
              <a:gd name="T23" fmla="*/ 2225 h 3374"/>
              <a:gd name="T24" fmla="*/ 2997 w 3740"/>
              <a:gd name="T25" fmla="*/ 2725 h 3374"/>
              <a:gd name="T26" fmla="*/ 3496 w 3740"/>
              <a:gd name="T27" fmla="*/ 2225 h 3374"/>
              <a:gd name="T28" fmla="*/ 2997 w 3740"/>
              <a:gd name="T29" fmla="*/ 1726 h 3374"/>
              <a:gd name="T30" fmla="*/ 1748 w 3740"/>
              <a:gd name="T31" fmla="*/ 3372 h 3374"/>
              <a:gd name="T32" fmla="*/ 874 w 3740"/>
              <a:gd name="T33" fmla="*/ 2498 h 3374"/>
              <a:gd name="T34" fmla="*/ 0 w 3740"/>
              <a:gd name="T35" fmla="*/ 3372 h 3374"/>
              <a:gd name="T36" fmla="*/ 2906 w 3740"/>
              <a:gd name="T37" fmla="*/ 1734 h 3374"/>
              <a:gd name="T38" fmla="*/ 2123 w 3740"/>
              <a:gd name="T39" fmla="*/ 1249 h 3374"/>
              <a:gd name="T40" fmla="*/ 1453 w 3740"/>
              <a:gd name="T41" fmla="*/ 1561 h 3374"/>
              <a:gd name="T42" fmla="*/ 3740 w 3740"/>
              <a:gd name="T43" fmla="*/ 3374 h 3374"/>
              <a:gd name="T44" fmla="*/ 3740 w 3740"/>
              <a:gd name="T45" fmla="*/ 3351 h 3374"/>
              <a:gd name="T46" fmla="*/ 2997 w 3740"/>
              <a:gd name="T47" fmla="*/ 2725 h 3374"/>
              <a:gd name="T48" fmla="*/ 2253 w 3740"/>
              <a:gd name="T49" fmla="*/ 3351 h 3374"/>
              <a:gd name="T50" fmla="*/ 2253 w 3740"/>
              <a:gd name="T51" fmla="*/ 3374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40" h="3374">
                <a:moveTo>
                  <a:pt x="1498" y="1874"/>
                </a:moveTo>
                <a:cubicBezTo>
                  <a:pt x="1498" y="2218"/>
                  <a:pt x="1219" y="2498"/>
                  <a:pt x="874" y="2498"/>
                </a:cubicBezTo>
                <a:cubicBezTo>
                  <a:pt x="529" y="2498"/>
                  <a:pt x="250" y="2218"/>
                  <a:pt x="250" y="1874"/>
                </a:cubicBezTo>
                <a:cubicBezTo>
                  <a:pt x="250" y="1529"/>
                  <a:pt x="529" y="1249"/>
                  <a:pt x="874" y="1249"/>
                </a:cubicBezTo>
                <a:cubicBezTo>
                  <a:pt x="1219" y="1249"/>
                  <a:pt x="1498" y="1529"/>
                  <a:pt x="1498" y="1874"/>
                </a:cubicBezTo>
                <a:close/>
                <a:moveTo>
                  <a:pt x="2123" y="0"/>
                </a:moveTo>
                <a:cubicBezTo>
                  <a:pt x="1778" y="0"/>
                  <a:pt x="1498" y="280"/>
                  <a:pt x="1498" y="625"/>
                </a:cubicBezTo>
                <a:cubicBezTo>
                  <a:pt x="1498" y="970"/>
                  <a:pt x="1778" y="1249"/>
                  <a:pt x="2123" y="1249"/>
                </a:cubicBezTo>
                <a:cubicBezTo>
                  <a:pt x="2468" y="1249"/>
                  <a:pt x="2747" y="970"/>
                  <a:pt x="2747" y="625"/>
                </a:cubicBezTo>
                <a:cubicBezTo>
                  <a:pt x="2747" y="280"/>
                  <a:pt x="2468" y="0"/>
                  <a:pt x="2123" y="0"/>
                </a:cubicBezTo>
                <a:close/>
                <a:moveTo>
                  <a:pt x="2997" y="1726"/>
                </a:moveTo>
                <a:cubicBezTo>
                  <a:pt x="2721" y="1726"/>
                  <a:pt x="2497" y="1950"/>
                  <a:pt x="2497" y="2225"/>
                </a:cubicBezTo>
                <a:cubicBezTo>
                  <a:pt x="2497" y="2501"/>
                  <a:pt x="2721" y="2725"/>
                  <a:pt x="2997" y="2725"/>
                </a:cubicBezTo>
                <a:cubicBezTo>
                  <a:pt x="3273" y="2725"/>
                  <a:pt x="3496" y="2501"/>
                  <a:pt x="3496" y="2225"/>
                </a:cubicBezTo>
                <a:cubicBezTo>
                  <a:pt x="3496" y="1950"/>
                  <a:pt x="3273" y="1726"/>
                  <a:pt x="2997" y="1726"/>
                </a:cubicBezTo>
                <a:close/>
                <a:moveTo>
                  <a:pt x="1748" y="3372"/>
                </a:moveTo>
                <a:cubicBezTo>
                  <a:pt x="1748" y="2889"/>
                  <a:pt x="1357" y="2498"/>
                  <a:pt x="874" y="2498"/>
                </a:cubicBezTo>
                <a:cubicBezTo>
                  <a:pt x="391" y="2498"/>
                  <a:pt x="0" y="2889"/>
                  <a:pt x="0" y="3372"/>
                </a:cubicBezTo>
                <a:moveTo>
                  <a:pt x="2906" y="1734"/>
                </a:moveTo>
                <a:cubicBezTo>
                  <a:pt x="2763" y="1447"/>
                  <a:pt x="2466" y="1249"/>
                  <a:pt x="2123" y="1249"/>
                </a:cubicBezTo>
                <a:cubicBezTo>
                  <a:pt x="1854" y="1249"/>
                  <a:pt x="1614" y="1370"/>
                  <a:pt x="1453" y="1561"/>
                </a:cubicBezTo>
                <a:moveTo>
                  <a:pt x="3740" y="3374"/>
                </a:moveTo>
                <a:cubicBezTo>
                  <a:pt x="3740" y="3351"/>
                  <a:pt x="3740" y="3351"/>
                  <a:pt x="3740" y="3351"/>
                </a:cubicBezTo>
                <a:cubicBezTo>
                  <a:pt x="3680" y="2996"/>
                  <a:pt x="3370" y="2725"/>
                  <a:pt x="2997" y="2725"/>
                </a:cubicBezTo>
                <a:cubicBezTo>
                  <a:pt x="2624" y="2725"/>
                  <a:pt x="2314" y="2995"/>
                  <a:pt x="2253" y="3351"/>
                </a:cubicBezTo>
                <a:cubicBezTo>
                  <a:pt x="2253" y="3374"/>
                  <a:pt x="2253" y="3374"/>
                  <a:pt x="2253" y="3374"/>
                </a:cubicBezTo>
              </a:path>
            </a:pathLst>
          </a:cu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lock_E917" title="Icon of a clock">
            <a:extLst>
              <a:ext uri="{FF2B5EF4-FFF2-40B4-BE49-F238E27FC236}">
                <a16:creationId xmlns:a16="http://schemas.microsoft.com/office/drawing/2014/main" id="{388C554C-4B24-DB4A-9B3D-09B8DAC6F28F}"/>
              </a:ext>
            </a:extLst>
          </p:cNvPr>
          <p:cNvSpPr>
            <a:spLocks noChangeAspect="1" noEditPoints="1"/>
          </p:cNvSpPr>
          <p:nvPr/>
        </p:nvSpPr>
        <p:spPr bwMode="auto">
          <a:xfrm>
            <a:off x="9749665" y="4319877"/>
            <a:ext cx="852594" cy="853011"/>
          </a:xfrm>
          <a:custGeom>
            <a:avLst/>
            <a:gdLst>
              <a:gd name="T0" fmla="*/ 1610 w 3220"/>
              <a:gd name="T1" fmla="*/ 0 h 3220"/>
              <a:gd name="T2" fmla="*/ 0 w 3220"/>
              <a:gd name="T3" fmla="*/ 1610 h 3220"/>
              <a:gd name="T4" fmla="*/ 1610 w 3220"/>
              <a:gd name="T5" fmla="*/ 3220 h 3220"/>
              <a:gd name="T6" fmla="*/ 3220 w 3220"/>
              <a:gd name="T7" fmla="*/ 1610 h 3220"/>
              <a:gd name="T8" fmla="*/ 1610 w 3220"/>
              <a:gd name="T9" fmla="*/ 0 h 3220"/>
              <a:gd name="T10" fmla="*/ 1486 w 3220"/>
              <a:gd name="T11" fmla="*/ 619 h 3220"/>
              <a:gd name="T12" fmla="*/ 1486 w 3220"/>
              <a:gd name="T13" fmla="*/ 1734 h 3220"/>
              <a:gd name="T14" fmla="*/ 2353 w 3220"/>
              <a:gd name="T15" fmla="*/ 1734 h 3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0" h="3220">
                <a:moveTo>
                  <a:pt x="1610" y="0"/>
                </a:moveTo>
                <a:cubicBezTo>
                  <a:pt x="721" y="0"/>
                  <a:pt x="0" y="721"/>
                  <a:pt x="0" y="1610"/>
                </a:cubicBezTo>
                <a:cubicBezTo>
                  <a:pt x="0" y="2499"/>
                  <a:pt x="721" y="3220"/>
                  <a:pt x="1610" y="3220"/>
                </a:cubicBezTo>
                <a:cubicBezTo>
                  <a:pt x="2499" y="3220"/>
                  <a:pt x="3220" y="2499"/>
                  <a:pt x="3220" y="1610"/>
                </a:cubicBezTo>
                <a:cubicBezTo>
                  <a:pt x="3220" y="721"/>
                  <a:pt x="2499" y="0"/>
                  <a:pt x="1610" y="0"/>
                </a:cubicBezTo>
                <a:close/>
                <a:moveTo>
                  <a:pt x="1486" y="619"/>
                </a:moveTo>
                <a:cubicBezTo>
                  <a:pt x="1486" y="1734"/>
                  <a:pt x="1486" y="1734"/>
                  <a:pt x="1486" y="1734"/>
                </a:cubicBezTo>
                <a:cubicBezTo>
                  <a:pt x="2353" y="1734"/>
                  <a:pt x="2353" y="1734"/>
                  <a:pt x="2353" y="1734"/>
                </a:cubicBezTo>
              </a:path>
            </a:pathLst>
          </a:cu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a:extLst>
              <a:ext uri="{FF2B5EF4-FFF2-40B4-BE49-F238E27FC236}">
                <a16:creationId xmlns:a16="http://schemas.microsoft.com/office/drawing/2014/main" id="{2B23B1B2-6C09-2640-9B91-2273EF801CFD}"/>
              </a:ext>
            </a:extLst>
          </p:cNvPr>
          <p:cNvCxnSpPr/>
          <p:nvPr/>
        </p:nvCxnSpPr>
        <p:spPr>
          <a:xfrm flipH="1">
            <a:off x="7070398" y="5172888"/>
            <a:ext cx="1" cy="23581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8" name="Rounded Rectangle 7">
            <a:extLst>
              <a:ext uri="{FF2B5EF4-FFF2-40B4-BE49-F238E27FC236}">
                <a16:creationId xmlns:a16="http://schemas.microsoft.com/office/drawing/2014/main" id="{7DB074C8-075D-0740-95F7-84CFA617FD72}"/>
              </a:ext>
            </a:extLst>
          </p:cNvPr>
          <p:cNvSpPr/>
          <p:nvPr/>
        </p:nvSpPr>
        <p:spPr bwMode="auto">
          <a:xfrm>
            <a:off x="7431372" y="4948238"/>
            <a:ext cx="182623" cy="277635"/>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9" name="Straight Connector 8">
            <a:extLst>
              <a:ext uri="{FF2B5EF4-FFF2-40B4-BE49-F238E27FC236}">
                <a16:creationId xmlns:a16="http://schemas.microsoft.com/office/drawing/2014/main" id="{5390BE19-E3BA-BB4E-9167-1CC6F18CAC32}"/>
              </a:ext>
            </a:extLst>
          </p:cNvPr>
          <p:cNvCxnSpPr/>
          <p:nvPr/>
        </p:nvCxnSpPr>
        <p:spPr>
          <a:xfrm flipH="1">
            <a:off x="7749575" y="5555456"/>
            <a:ext cx="1" cy="23581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0" name="Rounded Rectangle 9">
            <a:extLst>
              <a:ext uri="{FF2B5EF4-FFF2-40B4-BE49-F238E27FC236}">
                <a16:creationId xmlns:a16="http://schemas.microsoft.com/office/drawing/2014/main" id="{DE80CC3E-7770-3644-A10E-7C4ADCC95C74}"/>
              </a:ext>
            </a:extLst>
          </p:cNvPr>
          <p:cNvSpPr/>
          <p:nvPr/>
        </p:nvSpPr>
        <p:spPr bwMode="auto">
          <a:xfrm>
            <a:off x="8005976" y="4895253"/>
            <a:ext cx="182623" cy="277635"/>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Connector 10">
            <a:extLst>
              <a:ext uri="{FF2B5EF4-FFF2-40B4-BE49-F238E27FC236}">
                <a16:creationId xmlns:a16="http://schemas.microsoft.com/office/drawing/2014/main" id="{D15F550C-53FF-F944-ADEF-E5E0E27055F0}"/>
              </a:ext>
            </a:extLst>
          </p:cNvPr>
          <p:cNvCxnSpPr/>
          <p:nvPr/>
        </p:nvCxnSpPr>
        <p:spPr>
          <a:xfrm flipH="1">
            <a:off x="7980725" y="4419434"/>
            <a:ext cx="1" cy="23581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2" name="Rounded Rectangle 11">
            <a:extLst>
              <a:ext uri="{FF2B5EF4-FFF2-40B4-BE49-F238E27FC236}">
                <a16:creationId xmlns:a16="http://schemas.microsoft.com/office/drawing/2014/main" id="{22A5FDFB-E122-444C-A3CB-D6F1F6A4A0FB}"/>
              </a:ext>
            </a:extLst>
          </p:cNvPr>
          <p:cNvSpPr/>
          <p:nvPr/>
        </p:nvSpPr>
        <p:spPr bwMode="auto">
          <a:xfrm>
            <a:off x="8061376" y="5439385"/>
            <a:ext cx="182623" cy="277635"/>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a:extLst>
              <a:ext uri="{FF2B5EF4-FFF2-40B4-BE49-F238E27FC236}">
                <a16:creationId xmlns:a16="http://schemas.microsoft.com/office/drawing/2014/main" id="{5E7A89EE-4387-5848-A48C-0E63072B56BC}"/>
              </a:ext>
            </a:extLst>
          </p:cNvPr>
          <p:cNvSpPr/>
          <p:nvPr/>
        </p:nvSpPr>
        <p:spPr bwMode="auto">
          <a:xfrm>
            <a:off x="8548277" y="4377615"/>
            <a:ext cx="182623" cy="277635"/>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6" name="Straight Connector 15">
            <a:extLst>
              <a:ext uri="{FF2B5EF4-FFF2-40B4-BE49-F238E27FC236}">
                <a16:creationId xmlns:a16="http://schemas.microsoft.com/office/drawing/2014/main" id="{F2FA8C0D-8998-674E-9742-72DB0C98AF04}"/>
              </a:ext>
            </a:extLst>
          </p:cNvPr>
          <p:cNvCxnSpPr/>
          <p:nvPr/>
        </p:nvCxnSpPr>
        <p:spPr>
          <a:xfrm flipH="1">
            <a:off x="8399825" y="4914734"/>
            <a:ext cx="1" cy="23581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Tree>
    <p:extLst>
      <p:ext uri="{BB962C8B-B14F-4D97-AF65-F5344CB8AC3E}">
        <p14:creationId xmlns:p14="http://schemas.microsoft.com/office/powerpoint/2010/main" val="45698973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AB60B-E6F9-471C-9B62-CA43C256695F}"/>
              </a:ext>
            </a:extLst>
          </p:cNvPr>
          <p:cNvSpPr>
            <a:spLocks noGrp="1"/>
          </p:cNvSpPr>
          <p:nvPr>
            <p:ph type="title"/>
          </p:nvPr>
        </p:nvSpPr>
        <p:spPr/>
        <p:txBody>
          <a:bodyPr/>
          <a:lstStyle/>
          <a:p>
            <a:r>
              <a:rPr lang="en-US" dirty="0"/>
              <a:t>5. Once they learn that they have a problem, it is not entirely clear to them that DP can solve it.</a:t>
            </a:r>
          </a:p>
        </p:txBody>
      </p:sp>
      <p:sp>
        <p:nvSpPr>
          <p:cNvPr id="3" name="Text Placeholder 2">
            <a:extLst>
              <a:ext uri="{FF2B5EF4-FFF2-40B4-BE49-F238E27FC236}">
                <a16:creationId xmlns:a16="http://schemas.microsoft.com/office/drawing/2014/main" id="{62736A9F-6EF4-4D10-9BBC-71F1F2ACC29C}"/>
              </a:ext>
            </a:extLst>
          </p:cNvPr>
          <p:cNvSpPr>
            <a:spLocks noGrp="1"/>
          </p:cNvSpPr>
          <p:nvPr>
            <p:ph type="body" sz="quarter" idx="10"/>
          </p:nvPr>
        </p:nvSpPr>
        <p:spPr>
          <a:xfrm>
            <a:off x="587372" y="2028034"/>
            <a:ext cx="7140783" cy="504152"/>
          </a:xfrm>
        </p:spPr>
        <p:txBody>
          <a:bodyPr/>
          <a:lstStyle/>
          <a:p>
            <a:r>
              <a:rPr lang="en-US" sz="2400" dirty="0">
                <a:solidFill>
                  <a:srgbClr val="00B295"/>
                </a:solidFill>
              </a:rPr>
              <a:t>AKA The Epsilon Problem</a:t>
            </a:r>
          </a:p>
        </p:txBody>
      </p:sp>
      <p:sp>
        <p:nvSpPr>
          <p:cNvPr id="6" name="Rectangle 5">
            <a:extLst>
              <a:ext uri="{FF2B5EF4-FFF2-40B4-BE49-F238E27FC236}">
                <a16:creationId xmlns:a16="http://schemas.microsoft.com/office/drawing/2014/main" id="{47BFBE00-CA6B-534B-B891-F4CB749FC509}"/>
              </a:ext>
            </a:extLst>
          </p:cNvPr>
          <p:cNvSpPr/>
          <p:nvPr/>
        </p:nvSpPr>
        <p:spPr>
          <a:xfrm>
            <a:off x="470474" y="5202798"/>
            <a:ext cx="1609991" cy="772647"/>
          </a:xfrm>
          <a:prstGeom prst="rect">
            <a:avLst/>
          </a:prstGeom>
        </p:spPr>
        <p:txBody>
          <a:bodyPr wrap="square">
            <a:spAutoFit/>
          </a:bodyPr>
          <a:lstStyle/>
          <a:p>
            <a:pPr>
              <a:lnSpc>
                <a:spcPct val="107000"/>
              </a:lnSpc>
              <a:spcAft>
                <a:spcPts val="800"/>
              </a:spcAft>
            </a:pPr>
            <a:r>
              <a:rPr lang="es-AR" dirty="0"/>
              <a:t>_____________</a:t>
            </a:r>
            <a:endParaRPr lang="en-US" sz="2400" dirty="0"/>
          </a:p>
          <a:p>
            <a:pPr>
              <a:lnSpc>
                <a:spcPct val="107000"/>
              </a:lnSpc>
              <a:spcAft>
                <a:spcPts val="800"/>
              </a:spcAft>
            </a:pPr>
            <a:r>
              <a:rPr lang="es-AR" dirty="0"/>
              <a:t>Prob (R | D’)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728C7AC-8B88-1045-AC53-BCEFB0C53058}"/>
              </a:ext>
            </a:extLst>
          </p:cNvPr>
          <p:cNvSpPr/>
          <p:nvPr/>
        </p:nvSpPr>
        <p:spPr>
          <a:xfrm>
            <a:off x="471506" y="5039828"/>
            <a:ext cx="1342227" cy="366895"/>
          </a:xfrm>
          <a:prstGeom prst="rect">
            <a:avLst/>
          </a:prstGeom>
        </p:spPr>
        <p:txBody>
          <a:bodyPr wrap="none">
            <a:spAutoFit/>
          </a:bodyPr>
          <a:lstStyle/>
          <a:p>
            <a:pPr>
              <a:lnSpc>
                <a:spcPct val="107000"/>
              </a:lnSpc>
              <a:spcAft>
                <a:spcPts val="800"/>
              </a:spcAft>
            </a:pPr>
            <a:r>
              <a:rPr lang="es-AR" dirty="0"/>
              <a:t>Prob (R | D)</a:t>
            </a:r>
            <a:endParaRPr lang="en-US" sz="2400" dirty="0"/>
          </a:p>
        </p:txBody>
      </p:sp>
      <p:sp>
        <p:nvSpPr>
          <p:cNvPr id="8" name="Rectangle 7">
            <a:extLst>
              <a:ext uri="{FF2B5EF4-FFF2-40B4-BE49-F238E27FC236}">
                <a16:creationId xmlns:a16="http://schemas.microsoft.com/office/drawing/2014/main" id="{545B399C-24F0-F84F-8334-3B88AB52FDFF}"/>
              </a:ext>
            </a:extLst>
          </p:cNvPr>
          <p:cNvSpPr/>
          <p:nvPr/>
        </p:nvSpPr>
        <p:spPr>
          <a:xfrm>
            <a:off x="2785491" y="5266821"/>
            <a:ext cx="1194558" cy="369332"/>
          </a:xfrm>
          <a:prstGeom prst="rect">
            <a:avLst/>
          </a:prstGeom>
        </p:spPr>
        <p:txBody>
          <a:bodyPr wrap="none">
            <a:spAutoFit/>
          </a:bodyPr>
          <a:lstStyle/>
          <a:p>
            <a:r>
              <a:rPr lang="es-AR" dirty="0"/>
              <a:t>e^epsilon</a:t>
            </a:r>
            <a:endParaRPr lang="en-US" dirty="0"/>
          </a:p>
        </p:txBody>
      </p:sp>
      <p:sp>
        <p:nvSpPr>
          <p:cNvPr id="9" name="Rectangle 8">
            <a:extLst>
              <a:ext uri="{FF2B5EF4-FFF2-40B4-BE49-F238E27FC236}">
                <a16:creationId xmlns:a16="http://schemas.microsoft.com/office/drawing/2014/main" id="{774C578C-6387-C949-8840-AAB52EDD991B}"/>
              </a:ext>
            </a:extLst>
          </p:cNvPr>
          <p:cNvSpPr/>
          <p:nvPr/>
        </p:nvSpPr>
        <p:spPr>
          <a:xfrm>
            <a:off x="1928065" y="5097544"/>
            <a:ext cx="869149" cy="707886"/>
          </a:xfrm>
          <a:prstGeom prst="rect">
            <a:avLst/>
          </a:prstGeom>
        </p:spPr>
        <p:txBody>
          <a:bodyPr wrap="none">
            <a:spAutoFit/>
          </a:bodyPr>
          <a:lstStyle/>
          <a:p>
            <a:r>
              <a:rPr lang="es-AR" sz="4000" dirty="0">
                <a:latin typeface="Segoe UI Light" panose="020B0502040204020203" pitchFamily="34" charset="0"/>
                <a:cs typeface="Segoe UI Light" panose="020B0502040204020203" pitchFamily="34" charset="0"/>
              </a:rPr>
              <a:t>&lt;=</a:t>
            </a:r>
            <a:endParaRPr lang="en-US" sz="4000" dirty="0">
              <a:latin typeface="Segoe UI Light" panose="020B0502040204020203" pitchFamily="34" charset="0"/>
              <a:cs typeface="Segoe UI Light" panose="020B0502040204020203"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2CA9FD4-BA25-6644-892A-1474B8FB3B59}"/>
                  </a:ext>
                </a:extLst>
              </p:cNvPr>
              <p:cNvSpPr txBox="1"/>
              <p:nvPr/>
            </p:nvSpPr>
            <p:spPr>
              <a:xfrm>
                <a:off x="584202" y="2795319"/>
                <a:ext cx="10159998" cy="1981376"/>
              </a:xfrm>
              <a:prstGeom prst="rect">
                <a:avLst/>
              </a:prstGeom>
              <a:noFill/>
            </p:spPr>
            <p:txBody>
              <a:bodyPr wrap="square" lIns="0" tIns="0" rIns="0" bIns="0" rtlCol="0">
                <a:spAutoFit/>
              </a:bodyPr>
              <a:lstStyle/>
              <a:p>
                <a:pPr>
                  <a:lnSpc>
                    <a:spcPct val="107000"/>
                  </a:lnSpc>
                  <a:spcAft>
                    <a:spcPts val="1400"/>
                  </a:spcAft>
                </a:pPr>
                <a:r>
                  <a:rPr lang="en-US" sz="2000" dirty="0">
                    <a:latin typeface="Segoe UI" panose="020B0502040204020203" pitchFamily="34" charset="0"/>
                    <a:cs typeface="Segoe UI" panose="020B0502040204020203" pitchFamily="34" charset="0"/>
                  </a:rPr>
                  <a:t>For Neighboring datasets: Two datasets </a:t>
                </a:r>
                <a14:m>
                  <m:oMath xmlns:m="http://schemas.openxmlformats.org/officeDocument/2006/math">
                    <m:r>
                      <m:rPr>
                        <m:sty m:val="p"/>
                      </m:rPr>
                      <a:rPr lang="en-US" sz="2000" b="0" i="0">
                        <a:latin typeface="Cambria Math" panose="02040503050406030204" pitchFamily="18" charset="0"/>
                      </a:rPr>
                      <m:t>D</m:t>
                    </m:r>
                  </m:oMath>
                </a14:m>
                <a:r>
                  <a:rPr lang="en-US" sz="2000" dirty="0">
                    <a:latin typeface="Segoe UI" panose="020B0502040204020203" pitchFamily="34" charset="0"/>
                    <a:cs typeface="Segoe UI" panose="020B0502040204020203" pitchFamily="34" charset="0"/>
                  </a:rPr>
                  <a:t> and </a:t>
                </a:r>
                <a14:m>
                  <m:oMath xmlns:m="http://schemas.openxmlformats.org/officeDocument/2006/math">
                    <m:r>
                      <m:rPr>
                        <m:sty m:val="p"/>
                      </m:rPr>
                      <a:rPr lang="en-US" sz="2000" b="0" i="0">
                        <a:latin typeface="Cambria Math" panose="02040503050406030204" pitchFamily="18" charset="0"/>
                      </a:rPr>
                      <m:t>D</m:t>
                    </m:r>
                    <m:r>
                      <a:rPr lang="en-US" sz="2000" b="0" i="0">
                        <a:latin typeface="Cambria Math" panose="02040503050406030204" pitchFamily="18" charset="0"/>
                      </a:rPr>
                      <m:t>′</m:t>
                    </m:r>
                  </m:oMath>
                </a14:m>
                <a:r>
                  <a:rPr lang="en-US" sz="2000" dirty="0">
                    <a:latin typeface="Segoe UI" panose="020B0502040204020203" pitchFamily="34" charset="0"/>
                    <a:cs typeface="Segoe UI" panose="020B0502040204020203" pitchFamily="34" charset="0"/>
                  </a:rPr>
                  <a:t>, such that </a:t>
                </a:r>
                <a14:m>
                  <m:oMath xmlns:m="http://schemas.openxmlformats.org/officeDocument/2006/math">
                    <m:r>
                      <m:rPr>
                        <m:sty m:val="p"/>
                      </m:rPr>
                      <a:rPr lang="en-US" sz="2000" b="0" i="0">
                        <a:latin typeface="Cambria Math" panose="02040503050406030204" pitchFamily="18" charset="0"/>
                      </a:rPr>
                      <m:t>D</m:t>
                    </m:r>
                    <m:r>
                      <a:rPr lang="en-US" sz="2000" b="0" i="0">
                        <a:latin typeface="Cambria Math" panose="02040503050406030204" pitchFamily="18" charset="0"/>
                      </a:rPr>
                      <m:t>′ </m:t>
                    </m:r>
                  </m:oMath>
                </a14:m>
                <a:r>
                  <a:rPr lang="en-US" sz="2000" dirty="0">
                    <a:latin typeface="Segoe UI" panose="020B0502040204020203" pitchFamily="34" charset="0"/>
                    <a:cs typeface="Segoe UI" panose="020B0502040204020203" pitchFamily="34" charset="0"/>
                  </a:rPr>
                  <a:t>can be obtained by changing one single tuple in </a:t>
                </a:r>
                <a14:m>
                  <m:oMath xmlns:m="http://schemas.openxmlformats.org/officeDocument/2006/math">
                    <m:r>
                      <m:rPr>
                        <m:sty m:val="p"/>
                      </m:rPr>
                      <a:rPr lang="en-US" sz="2000" b="0" i="0">
                        <a:latin typeface="Cambria Math" panose="02040503050406030204" pitchFamily="18" charset="0"/>
                      </a:rPr>
                      <m:t>D</m:t>
                    </m:r>
                  </m:oMath>
                </a14:m>
                <a:endParaRPr lang="en-US" sz="2800" dirty="0">
                  <a:latin typeface="Segoe UI" panose="020B0502040204020203" pitchFamily="34" charset="0"/>
                  <a:cs typeface="Segoe UI" panose="020B0502040204020203" pitchFamily="34" charset="0"/>
                </a:endParaRPr>
              </a:p>
              <a:p>
                <a:pPr>
                  <a:lnSpc>
                    <a:spcPct val="107000"/>
                  </a:lnSpc>
                  <a:spcAft>
                    <a:spcPts val="1400"/>
                  </a:spcAft>
                </a:pPr>
                <a:r>
                  <a:rPr lang="en-US" sz="2000" dirty="0">
                    <a:latin typeface="Segoe UI" panose="020B0502040204020203" pitchFamily="34" charset="0"/>
                    <a:cs typeface="Segoe UI" panose="020B0502040204020203" pitchFamily="34" charset="0"/>
                  </a:rPr>
                  <a:t>A randomized algorithm M satisfies </a:t>
                </a:r>
                <a14:m>
                  <m:oMath xmlns:m="http://schemas.openxmlformats.org/officeDocument/2006/math">
                    <m:r>
                      <m:rPr>
                        <m:sty m:val="p"/>
                      </m:rPr>
                      <a:rPr lang="en-US" sz="2000" b="0" i="0">
                        <a:latin typeface="Cambria Math" panose="02040503050406030204" pitchFamily="18" charset="0"/>
                      </a:rPr>
                      <m:t>ε</m:t>
                    </m:r>
                  </m:oMath>
                </a14:m>
                <a:r>
                  <a:rPr lang="en-US" sz="2000" dirty="0">
                    <a:latin typeface="Segoe UI" panose="020B0502040204020203" pitchFamily="34" charset="0"/>
                    <a:cs typeface="Segoe UI" panose="020B0502040204020203" pitchFamily="34" charset="0"/>
                  </a:rPr>
                  <a:t>-differential privacy, if for any two neighboring datasets </a:t>
                </a:r>
                <a14:m>
                  <m:oMath xmlns:m="http://schemas.openxmlformats.org/officeDocument/2006/math">
                    <m:r>
                      <m:rPr>
                        <m:sty m:val="p"/>
                      </m:rPr>
                      <a:rPr lang="en-US" sz="2000" b="0" i="0">
                        <a:latin typeface="Cambria Math" panose="02040503050406030204" pitchFamily="18" charset="0"/>
                      </a:rPr>
                      <m:t>D</m:t>
                    </m:r>
                  </m:oMath>
                </a14:m>
                <a:r>
                  <a:rPr lang="en-US" sz="2000" dirty="0">
                    <a:latin typeface="Segoe UI" panose="020B0502040204020203" pitchFamily="34" charset="0"/>
                    <a:cs typeface="Segoe UI" panose="020B0502040204020203" pitchFamily="34" charset="0"/>
                  </a:rPr>
                  <a:t> and </a:t>
                </a:r>
                <a14:m>
                  <m:oMath xmlns:m="http://schemas.openxmlformats.org/officeDocument/2006/math">
                    <m:r>
                      <m:rPr>
                        <m:sty m:val="p"/>
                      </m:rPr>
                      <a:rPr lang="en-US" sz="2000" b="0" i="0">
                        <a:latin typeface="Cambria Math" panose="02040503050406030204" pitchFamily="18" charset="0"/>
                      </a:rPr>
                      <m:t>D</m:t>
                    </m:r>
                    <m:r>
                      <a:rPr lang="en-US" sz="2000" b="0" i="0">
                        <a:latin typeface="Cambria Math" panose="02040503050406030204" pitchFamily="18" charset="0"/>
                      </a:rPr>
                      <m:t>′</m:t>
                    </m:r>
                  </m:oMath>
                </a14:m>
                <a:r>
                  <a:rPr lang="en-US" sz="2000" dirty="0">
                    <a:latin typeface="Segoe UI" panose="020B0502040204020203" pitchFamily="34" charset="0"/>
                    <a:cs typeface="Segoe UI" panose="020B0502040204020203" pitchFamily="34" charset="0"/>
                  </a:rPr>
                  <a:t> and for any output </a:t>
                </a:r>
                <a14:m>
                  <m:oMath xmlns:m="http://schemas.openxmlformats.org/officeDocument/2006/math">
                    <m:r>
                      <m:rPr>
                        <m:sty m:val="p"/>
                      </m:rPr>
                      <a:rPr lang="en-US" sz="2000" b="0" i="0">
                        <a:latin typeface="Cambria Math" panose="02040503050406030204" pitchFamily="18" charset="0"/>
                      </a:rPr>
                      <m:t>R</m:t>
                    </m:r>
                  </m:oMath>
                </a14:m>
                <a:r>
                  <a:rPr lang="en-US" sz="2000" dirty="0">
                    <a:latin typeface="Segoe UI" panose="020B0502040204020203" pitchFamily="34" charset="0"/>
                    <a:cs typeface="Segoe UI" panose="020B0502040204020203" pitchFamily="34" charset="0"/>
                  </a:rPr>
                  <a:t>, </a:t>
                </a:r>
                <a:endParaRPr lang="en-US" sz="2800" dirty="0">
                  <a:latin typeface="Segoe UI" panose="020B0502040204020203" pitchFamily="34" charset="0"/>
                  <a:cs typeface="Segoe UI" panose="020B0502040204020203" pitchFamily="34" charset="0"/>
                </a:endParaRPr>
              </a:p>
              <a:p>
                <a:pPr>
                  <a:lnSpc>
                    <a:spcPct val="107000"/>
                  </a:lnSpc>
                  <a:spcAft>
                    <a:spcPts val="1400"/>
                  </a:spcAft>
                </a:pPr>
                <a:r>
                  <a:rPr lang="en-US" sz="2000" dirty="0">
                    <a:latin typeface="Segoe UI" panose="020B0502040204020203" pitchFamily="34" charset="0"/>
                    <a:cs typeface="Segoe UI" panose="020B0502040204020203" pitchFamily="34" charset="0"/>
                  </a:rPr>
                  <a:t>Where the probability space in each case is over the coin flips of the mechanism M</a:t>
                </a:r>
              </a:p>
            </p:txBody>
          </p:sp>
        </mc:Choice>
        <mc:Fallback xmlns="">
          <p:sp>
            <p:nvSpPr>
              <p:cNvPr id="10" name="TextBox 9">
                <a:extLst>
                  <a:ext uri="{FF2B5EF4-FFF2-40B4-BE49-F238E27FC236}">
                    <a16:creationId xmlns:a16="http://schemas.microsoft.com/office/drawing/2014/main" id="{A2CA9FD4-BA25-6644-892A-1474B8FB3B59}"/>
                  </a:ext>
                </a:extLst>
              </p:cNvPr>
              <p:cNvSpPr txBox="1">
                <a:spLocks noRot="1" noChangeAspect="1" noMove="1" noResize="1" noEditPoints="1" noAdjustHandles="1" noChangeArrowheads="1" noChangeShapeType="1" noTextEdit="1"/>
              </p:cNvSpPr>
              <p:nvPr/>
            </p:nvSpPr>
            <p:spPr>
              <a:xfrm>
                <a:off x="584202" y="2795319"/>
                <a:ext cx="10159998" cy="1981376"/>
              </a:xfrm>
              <a:prstGeom prst="rect">
                <a:avLst/>
              </a:prstGeom>
              <a:blipFill>
                <a:blip r:embed="rId2"/>
                <a:stretch>
                  <a:fillRect l="-1498" t="-3185" b="-7006"/>
                </a:stretch>
              </a:blipFill>
            </p:spPr>
            <p:txBody>
              <a:bodyPr/>
              <a:lstStyle/>
              <a:p>
                <a:r>
                  <a:rPr lang="en-US">
                    <a:noFill/>
                  </a:rPr>
                  <a:t> </a:t>
                </a:r>
              </a:p>
            </p:txBody>
          </p:sp>
        </mc:Fallback>
      </mc:AlternateContent>
    </p:spTree>
    <p:extLst>
      <p:ext uri="{BB962C8B-B14F-4D97-AF65-F5344CB8AC3E}">
        <p14:creationId xmlns:p14="http://schemas.microsoft.com/office/powerpoint/2010/main" val="373069192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La imagen puede contener: 4 personas, incluido John Kahan, personas sonriendo, personas de pie, cielo, exterior y naturaleza">
            <a:extLst>
              <a:ext uri="{FF2B5EF4-FFF2-40B4-BE49-F238E27FC236}">
                <a16:creationId xmlns:a16="http://schemas.microsoft.com/office/drawing/2014/main" id="{0E29957C-AC58-D34B-BC24-7895AD4D44AB}"/>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20549" t="19132" r="20075"/>
          <a:stretch/>
        </p:blipFill>
        <p:spPr bwMode="auto">
          <a:xfrm>
            <a:off x="0" y="0"/>
            <a:ext cx="6713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E678273-7988-7649-BFE3-F45065863764}"/>
              </a:ext>
            </a:extLst>
          </p:cNvPr>
          <p:cNvSpPr/>
          <p:nvPr/>
        </p:nvSpPr>
        <p:spPr bwMode="auto">
          <a:xfrm>
            <a:off x="5832954" y="1679944"/>
            <a:ext cx="1046275" cy="133858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a:extLst>
              <a:ext uri="{FF2B5EF4-FFF2-40B4-BE49-F238E27FC236}">
                <a16:creationId xmlns:a16="http://schemas.microsoft.com/office/drawing/2014/main" id="{37D82172-08FB-3140-88F1-68994F7DBE4C}"/>
              </a:ext>
            </a:extLst>
          </p:cNvPr>
          <p:cNvPicPr>
            <a:picLocks noChangeAspect="1"/>
          </p:cNvPicPr>
          <p:nvPr/>
        </p:nvPicPr>
        <p:blipFill>
          <a:blip r:embed="rId3"/>
          <a:stretch>
            <a:fillRect/>
          </a:stretch>
        </p:blipFill>
        <p:spPr>
          <a:xfrm>
            <a:off x="1026501" y="4860449"/>
            <a:ext cx="4549457" cy="1663148"/>
          </a:xfrm>
          <a:prstGeom prst="rect">
            <a:avLst/>
          </a:prstGeom>
        </p:spPr>
      </p:pic>
      <p:sp>
        <p:nvSpPr>
          <p:cNvPr id="3" name="Title 2">
            <a:extLst>
              <a:ext uri="{FF2B5EF4-FFF2-40B4-BE49-F238E27FC236}">
                <a16:creationId xmlns:a16="http://schemas.microsoft.com/office/drawing/2014/main" id="{EA0ED119-66ED-9C46-B19A-5C37A546B2CD}"/>
              </a:ext>
            </a:extLst>
          </p:cNvPr>
          <p:cNvSpPr>
            <a:spLocks noGrp="1"/>
          </p:cNvSpPr>
          <p:nvPr>
            <p:ph type="title"/>
          </p:nvPr>
        </p:nvSpPr>
        <p:spPr>
          <a:xfrm>
            <a:off x="7051522" y="1604718"/>
            <a:ext cx="4421619" cy="1233624"/>
          </a:xfrm>
        </p:spPr>
        <p:txBody>
          <a:bodyPr/>
          <a:lstStyle/>
          <a:p>
            <a:r>
              <a:rPr lang="en-US" sz="3600" b="0" dirty="0">
                <a:solidFill>
                  <a:srgbClr val="00B295"/>
                </a:solidFill>
                <a:latin typeface="Segoe UI Light" panose="020B0502040204020203" pitchFamily="34" charset="0"/>
                <a:cs typeface="Segoe UI Light" panose="020B0502040204020203" pitchFamily="34" charset="0"/>
              </a:rPr>
              <a:t>Why I’m still so passionate about DP?</a:t>
            </a:r>
          </a:p>
        </p:txBody>
      </p:sp>
      <p:sp>
        <p:nvSpPr>
          <p:cNvPr id="4" name="Text Placeholder 3">
            <a:extLst>
              <a:ext uri="{FF2B5EF4-FFF2-40B4-BE49-F238E27FC236}">
                <a16:creationId xmlns:a16="http://schemas.microsoft.com/office/drawing/2014/main" id="{2748F9B7-A768-BC4E-92BC-8AE9E6ADFB8F}"/>
              </a:ext>
            </a:extLst>
          </p:cNvPr>
          <p:cNvSpPr>
            <a:spLocks noGrp="1"/>
          </p:cNvSpPr>
          <p:nvPr>
            <p:ph type="body" sz="quarter" idx="11"/>
          </p:nvPr>
        </p:nvSpPr>
        <p:spPr>
          <a:xfrm>
            <a:off x="7051522" y="3223758"/>
            <a:ext cx="4549457" cy="2851135"/>
          </a:xfrm>
        </p:spPr>
        <p:txBody>
          <a:bodyPr/>
          <a:lstStyle/>
          <a:p>
            <a:r>
              <a:rPr lang="en-US" dirty="0"/>
              <a:t>A colleague lost a child to SIDS, and he was doing an amazing campaign raising awareness about SIDS</a:t>
            </a:r>
          </a:p>
          <a:p>
            <a:endParaRPr lang="en-US" dirty="0"/>
          </a:p>
          <a:p>
            <a:r>
              <a:rPr lang="en-US" b="1" dirty="0">
                <a:solidFill>
                  <a:srgbClr val="00B295"/>
                </a:solidFill>
                <a:latin typeface="Segoe UI Semibold" panose="020B0502040204020203" pitchFamily="34" charset="0"/>
                <a:cs typeface="Segoe UI Semibold" panose="020B0502040204020203" pitchFamily="34" charset="0"/>
              </a:rPr>
              <a:t>SIDS = </a:t>
            </a:r>
            <a:r>
              <a:rPr lang="en-US" dirty="0"/>
              <a:t>Sudden Infant Death Syndrome, main cause of death of babies from 1 month to 1 year old</a:t>
            </a:r>
          </a:p>
          <a:p>
            <a:endParaRPr lang="en-US" dirty="0"/>
          </a:p>
          <a:p>
            <a:r>
              <a:rPr lang="en-US" b="1" dirty="0">
                <a:solidFill>
                  <a:srgbClr val="00B295"/>
                </a:solidFill>
                <a:latin typeface="Segoe UI Semibold" panose="020B0502040204020203" pitchFamily="34" charset="0"/>
                <a:cs typeface="Segoe UI Semibold" panose="020B0502040204020203" pitchFamily="34" charset="0"/>
              </a:rPr>
              <a:t>~4000 </a:t>
            </a:r>
            <a:r>
              <a:rPr lang="en-US" dirty="0"/>
              <a:t>children die every year of SIDS in the US, and we don’t know why (</a:t>
            </a:r>
            <a:r>
              <a:rPr lang="en-US" b="1" dirty="0">
                <a:solidFill>
                  <a:srgbClr val="00B295"/>
                </a:solidFill>
                <a:latin typeface="Segoe UI Semibold" panose="020B0502040204020203" pitchFamily="34" charset="0"/>
                <a:cs typeface="Segoe UI Semibold" panose="020B0502040204020203" pitchFamily="34" charset="0"/>
              </a:rPr>
              <a:t>2 buses full of children </a:t>
            </a:r>
            <a:r>
              <a:rPr lang="en-US" dirty="0"/>
              <a:t>every week for a full year)</a:t>
            </a:r>
          </a:p>
        </p:txBody>
      </p:sp>
      <p:sp>
        <p:nvSpPr>
          <p:cNvPr id="5" name="TextBox 4">
            <a:extLst>
              <a:ext uri="{FF2B5EF4-FFF2-40B4-BE49-F238E27FC236}">
                <a16:creationId xmlns:a16="http://schemas.microsoft.com/office/drawing/2014/main" id="{EECB8D11-2618-B047-8C5A-E1930BD6ABAF}"/>
              </a:ext>
            </a:extLst>
          </p:cNvPr>
          <p:cNvSpPr txBox="1"/>
          <p:nvPr/>
        </p:nvSpPr>
        <p:spPr>
          <a:xfrm>
            <a:off x="6122612" y="1762366"/>
            <a:ext cx="756617" cy="1231106"/>
          </a:xfrm>
          <a:prstGeom prst="rect">
            <a:avLst/>
          </a:prstGeom>
          <a:noFill/>
        </p:spPr>
        <p:txBody>
          <a:bodyPr wrap="none" lIns="0" tIns="0" rIns="0" bIns="0" rtlCol="0">
            <a:spAutoFit/>
          </a:bodyPr>
          <a:lstStyle/>
          <a:p>
            <a:pPr algn="l"/>
            <a:r>
              <a:rPr lang="en-US" sz="8000" dirty="0">
                <a:solidFill>
                  <a:srgbClr val="00B295"/>
                </a:solidFill>
                <a:latin typeface="Segoe UI Light" panose="020B0502040204020203" pitchFamily="34" charset="0"/>
                <a:cs typeface="Segoe UI Light" panose="020B0502040204020203" pitchFamily="34" charset="0"/>
              </a:rPr>
              <a:t>3.</a:t>
            </a:r>
          </a:p>
        </p:txBody>
      </p:sp>
    </p:spTree>
    <p:extLst>
      <p:ext uri="{BB962C8B-B14F-4D97-AF65-F5344CB8AC3E}">
        <p14:creationId xmlns:p14="http://schemas.microsoft.com/office/powerpoint/2010/main" val="264718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4A44-794C-E840-99D4-6F34A421D564}"/>
              </a:ext>
            </a:extLst>
          </p:cNvPr>
          <p:cNvSpPr>
            <a:spLocks noGrp="1"/>
          </p:cNvSpPr>
          <p:nvPr>
            <p:ph type="title"/>
          </p:nvPr>
        </p:nvSpPr>
        <p:spPr/>
        <p:txBody>
          <a:bodyPr/>
          <a:lstStyle/>
          <a:p>
            <a:r>
              <a:rPr lang="en-US" dirty="0"/>
              <a:t>Topics</a:t>
            </a:r>
          </a:p>
        </p:txBody>
      </p:sp>
      <p:sp>
        <p:nvSpPr>
          <p:cNvPr id="3" name="Text Placeholder 2">
            <a:extLst>
              <a:ext uri="{FF2B5EF4-FFF2-40B4-BE49-F238E27FC236}">
                <a16:creationId xmlns:a16="http://schemas.microsoft.com/office/drawing/2014/main" id="{FBDA9762-4662-6D45-B0EE-437D7B1896F9}"/>
              </a:ext>
            </a:extLst>
          </p:cNvPr>
          <p:cNvSpPr>
            <a:spLocks noGrp="1"/>
          </p:cNvSpPr>
          <p:nvPr>
            <p:ph type="body" sz="quarter" idx="10"/>
          </p:nvPr>
        </p:nvSpPr>
        <p:spPr>
          <a:xfrm>
            <a:off x="584200" y="1689324"/>
            <a:ext cx="10046767" cy="3182927"/>
          </a:xfrm>
        </p:spPr>
        <p:txBody>
          <a:bodyPr/>
          <a:lstStyle/>
          <a:p>
            <a:pPr marL="457200" indent="-457200">
              <a:lnSpc>
                <a:spcPct val="150000"/>
              </a:lnSpc>
              <a:spcAft>
                <a:spcPts val="600"/>
              </a:spcAft>
              <a:buFont typeface="+mj-lt"/>
              <a:buAutoNum type="arabicPeriod"/>
            </a:pPr>
            <a:endParaRPr lang="en-US" sz="2400" dirty="0"/>
          </a:p>
          <a:p>
            <a:pPr marL="742950" indent="-742950">
              <a:lnSpc>
                <a:spcPct val="150000"/>
              </a:lnSpc>
              <a:buFont typeface="+mj-lt"/>
              <a:buAutoNum type="arabicPeriod"/>
            </a:pPr>
            <a:r>
              <a:rPr lang="en-US" sz="3600" dirty="0"/>
              <a:t>Differential Privacy in Windows 10</a:t>
            </a:r>
          </a:p>
          <a:p>
            <a:pPr marL="742950" indent="-742950">
              <a:lnSpc>
                <a:spcPct val="150000"/>
              </a:lnSpc>
              <a:buFont typeface="+mj-lt"/>
              <a:buAutoNum type="arabicPeriod"/>
            </a:pPr>
            <a:r>
              <a:rPr lang="en-US" sz="3600" dirty="0"/>
              <a:t>Why many DP implementations fail?</a:t>
            </a:r>
          </a:p>
          <a:p>
            <a:pPr marL="742950" indent="-742950">
              <a:lnSpc>
                <a:spcPct val="150000"/>
              </a:lnSpc>
              <a:buFont typeface="+mj-lt"/>
              <a:buAutoNum type="arabicPeriod"/>
            </a:pPr>
            <a:r>
              <a:rPr lang="en-US" sz="3600" dirty="0"/>
              <a:t>Why I’m still so passionate about DP?</a:t>
            </a:r>
          </a:p>
        </p:txBody>
      </p:sp>
    </p:spTree>
    <p:extLst>
      <p:ext uri="{BB962C8B-B14F-4D97-AF65-F5344CB8AC3E}">
        <p14:creationId xmlns:p14="http://schemas.microsoft.com/office/powerpoint/2010/main" val="53874316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roup photo of some of the Microsoft team members who worked on the SIDS research tool">
            <a:extLst>
              <a:ext uri="{FF2B5EF4-FFF2-40B4-BE49-F238E27FC236}">
                <a16:creationId xmlns:a16="http://schemas.microsoft.com/office/drawing/2014/main" id="{F01B7157-E451-4A29-B6F5-349810C930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3" b="6033"/>
          <a:stretch/>
        </p:blipFill>
        <p:spPr bwMode="auto">
          <a:xfrm>
            <a:off x="309524" y="3155229"/>
            <a:ext cx="6537534" cy="3422664"/>
          </a:xfrm>
          <a:prstGeom prst="rect">
            <a:avLst/>
          </a:prstGeom>
          <a:effectLst>
            <a:outerShdw blurRad="241300" dist="38100" dir="8100000" sx="102000" sy="102000" algn="tr" rotWithShape="0">
              <a:prstClr val="black">
                <a:alpha val="8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FFC6618-6448-42BD-B4EF-84861CB31A7E}"/>
              </a:ext>
            </a:extLst>
          </p:cNvPr>
          <p:cNvSpPr>
            <a:spLocks noGrp="1"/>
          </p:cNvSpPr>
          <p:nvPr>
            <p:ph type="title"/>
          </p:nvPr>
        </p:nvSpPr>
        <p:spPr/>
        <p:txBody>
          <a:bodyPr/>
          <a:lstStyle/>
          <a:p>
            <a:r>
              <a:rPr lang="en-US" dirty="0"/>
              <a:t>3. Why I’m still so passionate about DP?</a:t>
            </a:r>
          </a:p>
        </p:txBody>
      </p:sp>
      <p:sp>
        <p:nvSpPr>
          <p:cNvPr id="3" name="Text Placeholder 2">
            <a:extLst>
              <a:ext uri="{FF2B5EF4-FFF2-40B4-BE49-F238E27FC236}">
                <a16:creationId xmlns:a16="http://schemas.microsoft.com/office/drawing/2014/main" id="{B32BA5A9-7EC7-4339-A97E-7A4D3444BD73}"/>
              </a:ext>
            </a:extLst>
          </p:cNvPr>
          <p:cNvSpPr>
            <a:spLocks noGrp="1"/>
          </p:cNvSpPr>
          <p:nvPr>
            <p:ph type="body" sz="quarter" idx="10"/>
          </p:nvPr>
        </p:nvSpPr>
        <p:spPr>
          <a:xfrm>
            <a:off x="309523" y="1680015"/>
            <a:ext cx="6642262" cy="1593273"/>
          </a:xfrm>
        </p:spPr>
        <p:txBody>
          <a:bodyPr/>
          <a:lstStyle/>
          <a:p>
            <a:pPr marL="342900" indent="-342900">
              <a:buFont typeface="Arial" panose="020B0604020202020204" pitchFamily="34" charset="0"/>
              <a:buChar char="•"/>
            </a:pPr>
            <a:r>
              <a:rPr lang="en-US" sz="2000" dirty="0"/>
              <a:t>I wanted to help with Research</a:t>
            </a:r>
          </a:p>
          <a:p>
            <a:pPr marL="342900" indent="-342900">
              <a:buFont typeface="Arial" panose="020B0604020202020204" pitchFamily="34" charset="0"/>
              <a:buChar char="•"/>
            </a:pPr>
            <a:r>
              <a:rPr lang="en-US" sz="2000" dirty="0"/>
              <a:t>Data = CDC Dataset </a:t>
            </a:r>
            <a:r>
              <a:rPr lang="en-US" sz="2000" b="1" dirty="0">
                <a:latin typeface="Segoe UI Semibold" panose="020B0502040204020203" pitchFamily="34" charset="0"/>
                <a:cs typeface="Segoe UI Semibold" panose="020B0502040204020203" pitchFamily="34" charset="0"/>
              </a:rPr>
              <a:t>(every kid that was born in the US, and 1-year cohort of those that died)</a:t>
            </a:r>
          </a:p>
          <a:p>
            <a:pPr marL="342900" indent="-342900">
              <a:buFont typeface="Arial" panose="020B0604020202020204" pitchFamily="34" charset="0"/>
              <a:buChar char="•"/>
            </a:pPr>
            <a:r>
              <a:rPr lang="en-US" sz="2000" dirty="0"/>
              <a:t>Working with top SIDS researchers in the world</a:t>
            </a:r>
          </a:p>
        </p:txBody>
      </p:sp>
      <p:pic>
        <p:nvPicPr>
          <p:cNvPr id="4" name="Picture 3">
            <a:extLst>
              <a:ext uri="{FF2B5EF4-FFF2-40B4-BE49-F238E27FC236}">
                <a16:creationId xmlns:a16="http://schemas.microsoft.com/office/drawing/2014/main" id="{839CE4E2-E9BE-47CF-B3E9-4178C31E5F97}"/>
              </a:ext>
            </a:extLst>
          </p:cNvPr>
          <p:cNvPicPr>
            <a:picLocks noChangeAspect="1"/>
          </p:cNvPicPr>
          <p:nvPr/>
        </p:nvPicPr>
        <p:blipFill>
          <a:blip r:embed="rId3"/>
          <a:stretch>
            <a:fillRect/>
          </a:stretch>
        </p:blipFill>
        <p:spPr>
          <a:xfrm>
            <a:off x="7639375" y="1021723"/>
            <a:ext cx="4243101" cy="3352313"/>
          </a:xfrm>
          <a:prstGeom prst="rect">
            <a:avLst/>
          </a:prstGeom>
          <a:effectLst>
            <a:outerShdw blurRad="241300" dist="38100" dir="8100000" sx="102000" sy="102000" algn="tr" rotWithShape="0">
              <a:prstClr val="black">
                <a:alpha val="8000"/>
              </a:prstClr>
            </a:outerShdw>
          </a:effectLst>
        </p:spPr>
      </p:pic>
      <p:pic>
        <p:nvPicPr>
          <p:cNvPr id="5" name="Picture 4">
            <a:extLst>
              <a:ext uri="{FF2B5EF4-FFF2-40B4-BE49-F238E27FC236}">
                <a16:creationId xmlns:a16="http://schemas.microsoft.com/office/drawing/2014/main" id="{DCEFA237-0099-4FFC-97AC-7D92D0C9B671}"/>
              </a:ext>
            </a:extLst>
          </p:cNvPr>
          <p:cNvPicPr>
            <a:picLocks noChangeAspect="1"/>
          </p:cNvPicPr>
          <p:nvPr/>
        </p:nvPicPr>
        <p:blipFill rotWithShape="1">
          <a:blip r:embed="rId4"/>
          <a:srcRect l="1575" t="9376"/>
          <a:stretch/>
        </p:blipFill>
        <p:spPr>
          <a:xfrm>
            <a:off x="6226566" y="3584713"/>
            <a:ext cx="3444666" cy="3273288"/>
          </a:xfrm>
          <a:prstGeom prst="rect">
            <a:avLst/>
          </a:prstGeom>
          <a:effectLst>
            <a:outerShdw blurRad="241300" dist="38100" dir="8100000" sx="102000" sy="102000" algn="tr" rotWithShape="0">
              <a:prstClr val="black">
                <a:alpha val="8000"/>
              </a:prstClr>
            </a:outerShdw>
          </a:effectLst>
        </p:spPr>
      </p:pic>
    </p:spTree>
    <p:extLst>
      <p:ext uri="{BB962C8B-B14F-4D97-AF65-F5344CB8AC3E}">
        <p14:creationId xmlns:p14="http://schemas.microsoft.com/office/powerpoint/2010/main" val="73371976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5EB3-3450-4278-9427-BB886287A3BF}"/>
              </a:ext>
            </a:extLst>
          </p:cNvPr>
          <p:cNvSpPr>
            <a:spLocks noGrp="1"/>
          </p:cNvSpPr>
          <p:nvPr>
            <p:ph type="title"/>
          </p:nvPr>
        </p:nvSpPr>
        <p:spPr/>
        <p:txBody>
          <a:bodyPr/>
          <a:lstStyle/>
          <a:p>
            <a:r>
              <a:rPr lang="en-US" dirty="0"/>
              <a:t>3. Why I’m still so passionate about DP?</a:t>
            </a:r>
          </a:p>
        </p:txBody>
      </p:sp>
      <p:sp>
        <p:nvSpPr>
          <p:cNvPr id="3" name="Text Placeholder 2">
            <a:extLst>
              <a:ext uri="{FF2B5EF4-FFF2-40B4-BE49-F238E27FC236}">
                <a16:creationId xmlns:a16="http://schemas.microsoft.com/office/drawing/2014/main" id="{91FCB168-3AFB-4627-B7B4-99926CED9051}"/>
              </a:ext>
            </a:extLst>
          </p:cNvPr>
          <p:cNvSpPr>
            <a:spLocks noGrp="1"/>
          </p:cNvSpPr>
          <p:nvPr>
            <p:ph type="body" sz="quarter" idx="10"/>
          </p:nvPr>
        </p:nvSpPr>
        <p:spPr>
          <a:xfrm>
            <a:off x="416456" y="2028033"/>
            <a:ext cx="9573578" cy="3907241"/>
          </a:xfrm>
        </p:spPr>
        <p:txBody>
          <a:bodyPr/>
          <a:lstStyle/>
          <a:p>
            <a:r>
              <a:rPr lang="en-US" sz="2400" b="1" dirty="0">
                <a:solidFill>
                  <a:srgbClr val="00B295"/>
                </a:solidFill>
                <a:latin typeface="Segoe UI Semibold" panose="020B0502040204020203" pitchFamily="34" charset="0"/>
                <a:cs typeface="Segoe UI Semibold" panose="020B0502040204020203" pitchFamily="34" charset="0"/>
              </a:rPr>
              <a:t>Challenge?</a:t>
            </a:r>
          </a:p>
          <a:p>
            <a:pPr marL="571500" lvl="1" indent="-342900">
              <a:buFont typeface="Arial" panose="020B0604020202020204" pitchFamily="34" charset="0"/>
              <a:buChar char="•"/>
            </a:pPr>
            <a:r>
              <a:rPr lang="en-US" sz="2400" dirty="0"/>
              <a:t>Many hypothesis required PII Data</a:t>
            </a:r>
          </a:p>
          <a:p>
            <a:pPr marL="571500" lvl="1" indent="-342900">
              <a:spcBef>
                <a:spcPts val="1776"/>
              </a:spcBef>
              <a:buFont typeface="Arial" panose="020B0604020202020204" pitchFamily="34" charset="0"/>
              <a:buChar char="•"/>
            </a:pPr>
            <a:r>
              <a:rPr lang="en-US" sz="2400" dirty="0"/>
              <a:t>Manual process </a:t>
            </a:r>
          </a:p>
          <a:p>
            <a:pPr lvl="4"/>
            <a:r>
              <a:rPr lang="en-US" sz="2000" dirty="0"/>
              <a:t>- Write the scripts</a:t>
            </a:r>
          </a:p>
          <a:p>
            <a:pPr lvl="4"/>
            <a:r>
              <a:rPr lang="en-US" sz="2000" dirty="0"/>
              <a:t>- Submit them to a trusted curator (human)</a:t>
            </a:r>
          </a:p>
          <a:p>
            <a:pPr lvl="4"/>
            <a:r>
              <a:rPr lang="en-US" sz="2000" dirty="0"/>
              <a:t>- If approved, After 3 months, ($900), you could run this script </a:t>
            </a:r>
          </a:p>
          <a:p>
            <a:pPr marL="571500" lvl="1" indent="-342900">
              <a:spcBef>
                <a:spcPts val="1776"/>
              </a:spcBef>
              <a:buFont typeface="Arial" panose="020B0604020202020204" pitchFamily="34" charset="0"/>
              <a:buChar char="•"/>
            </a:pPr>
            <a:r>
              <a:rPr lang="en-US" sz="2400" dirty="0"/>
              <a:t>Research doesn’t work if every </a:t>
            </a:r>
            <a:br>
              <a:rPr lang="en-US" sz="2400" dirty="0"/>
            </a:br>
            <a:r>
              <a:rPr lang="en-US" sz="2400" dirty="0"/>
              <a:t>query takes 3 months to run</a:t>
            </a:r>
          </a:p>
          <a:p>
            <a:endParaRPr lang="en-US" dirty="0"/>
          </a:p>
        </p:txBody>
      </p:sp>
      <p:sp>
        <p:nvSpPr>
          <p:cNvPr id="4" name="people_25" title="Icon of a person climbing a rock formation">
            <a:extLst>
              <a:ext uri="{FF2B5EF4-FFF2-40B4-BE49-F238E27FC236}">
                <a16:creationId xmlns:a16="http://schemas.microsoft.com/office/drawing/2014/main" id="{FEBCB0AC-D7C2-0E4F-81DF-B15AC0FBD071}"/>
              </a:ext>
            </a:extLst>
          </p:cNvPr>
          <p:cNvSpPr>
            <a:spLocks noChangeAspect="1" noEditPoints="1"/>
          </p:cNvSpPr>
          <p:nvPr/>
        </p:nvSpPr>
        <p:spPr bwMode="auto">
          <a:xfrm>
            <a:off x="10301797" y="3681541"/>
            <a:ext cx="1575345" cy="1463319"/>
          </a:xfrm>
          <a:custGeom>
            <a:avLst/>
            <a:gdLst>
              <a:gd name="T0" fmla="*/ 103 w 328"/>
              <a:gd name="T1" fmla="*/ 120 h 305"/>
              <a:gd name="T2" fmla="*/ 61 w 328"/>
              <a:gd name="T3" fmla="*/ 138 h 305"/>
              <a:gd name="T4" fmla="*/ 43 w 328"/>
              <a:gd name="T5" fmla="*/ 96 h 305"/>
              <a:gd name="T6" fmla="*/ 85 w 328"/>
              <a:gd name="T7" fmla="*/ 78 h 305"/>
              <a:gd name="T8" fmla="*/ 103 w 328"/>
              <a:gd name="T9" fmla="*/ 120 h 305"/>
              <a:gd name="T10" fmla="*/ 328 w 328"/>
              <a:gd name="T11" fmla="*/ 305 h 305"/>
              <a:gd name="T12" fmla="*/ 328 w 328"/>
              <a:gd name="T13" fmla="*/ 185 h 305"/>
              <a:gd name="T14" fmla="*/ 246 w 328"/>
              <a:gd name="T15" fmla="*/ 128 h 305"/>
              <a:gd name="T16" fmla="*/ 236 w 328"/>
              <a:gd name="T17" fmla="*/ 64 h 305"/>
              <a:gd name="T18" fmla="*/ 164 w 328"/>
              <a:gd name="T19" fmla="*/ 0 h 305"/>
              <a:gd name="T20" fmla="*/ 62 w 328"/>
              <a:gd name="T21" fmla="*/ 207 h 305"/>
              <a:gd name="T22" fmla="*/ 110 w 328"/>
              <a:gd name="T23" fmla="*/ 276 h 305"/>
              <a:gd name="T24" fmla="*/ 132 w 328"/>
              <a:gd name="T25" fmla="*/ 284 h 305"/>
              <a:gd name="T26" fmla="*/ 162 w 328"/>
              <a:gd name="T27" fmla="*/ 268 h 305"/>
              <a:gd name="T28" fmla="*/ 215 w 328"/>
              <a:gd name="T29" fmla="*/ 208 h 305"/>
              <a:gd name="T30" fmla="*/ 293 w 328"/>
              <a:gd name="T31" fmla="*/ 225 h 305"/>
              <a:gd name="T32" fmla="*/ 315 w 328"/>
              <a:gd name="T33" fmla="*/ 211 h 305"/>
              <a:gd name="T34" fmla="*/ 315 w 328"/>
              <a:gd name="T35" fmla="*/ 211 h 305"/>
              <a:gd name="T36" fmla="*/ 301 w 328"/>
              <a:gd name="T37" fmla="*/ 190 h 305"/>
              <a:gd name="T38" fmla="*/ 212 w 328"/>
              <a:gd name="T39" fmla="*/ 170 h 305"/>
              <a:gd name="T40" fmla="*/ 195 w 328"/>
              <a:gd name="T41" fmla="*/ 176 h 305"/>
              <a:gd name="T42" fmla="*/ 155 w 328"/>
              <a:gd name="T43" fmla="*/ 214 h 305"/>
              <a:gd name="T44" fmla="*/ 135 w 328"/>
              <a:gd name="T45" fmla="*/ 167 h 305"/>
              <a:gd name="T46" fmla="*/ 178 w 328"/>
              <a:gd name="T47" fmla="*/ 157 h 305"/>
              <a:gd name="T48" fmla="*/ 189 w 328"/>
              <a:gd name="T49" fmla="*/ 149 h 305"/>
              <a:gd name="T50" fmla="*/ 221 w 328"/>
              <a:gd name="T51" fmla="*/ 93 h 305"/>
              <a:gd name="T52" fmla="*/ 215 w 328"/>
              <a:gd name="T53" fmla="*/ 68 h 305"/>
              <a:gd name="T54" fmla="*/ 215 w 328"/>
              <a:gd name="T55" fmla="*/ 68 h 305"/>
              <a:gd name="T56" fmla="*/ 190 w 328"/>
              <a:gd name="T57" fmla="*/ 75 h 305"/>
              <a:gd name="T58" fmla="*/ 162 w 328"/>
              <a:gd name="T59" fmla="*/ 123 h 305"/>
              <a:gd name="T60" fmla="*/ 109 w 328"/>
              <a:gd name="T61" fmla="*/ 136 h 305"/>
              <a:gd name="T62" fmla="*/ 65 w 328"/>
              <a:gd name="T63" fmla="*/ 147 h 305"/>
              <a:gd name="T64" fmla="*/ 50 w 328"/>
              <a:gd name="T65" fmla="*/ 164 h 305"/>
              <a:gd name="T66" fmla="*/ 6 w 328"/>
              <a:gd name="T67" fmla="*/ 220 h 305"/>
              <a:gd name="T68" fmla="*/ 6 w 328"/>
              <a:gd name="T69" fmla="*/ 220 h 305"/>
              <a:gd name="T70" fmla="*/ 7 w 328"/>
              <a:gd name="T71" fmla="*/ 244 h 305"/>
              <a:gd name="T72" fmla="*/ 45 w 328"/>
              <a:gd name="T73" fmla="*/ 286 h 305"/>
              <a:gd name="T74" fmla="*/ 71 w 328"/>
              <a:gd name="T75" fmla="*/ 287 h 305"/>
              <a:gd name="T76" fmla="*/ 71 w 328"/>
              <a:gd name="T77" fmla="*/ 287 h 305"/>
              <a:gd name="T78" fmla="*/ 72 w 328"/>
              <a:gd name="T79" fmla="*/ 261 h 305"/>
              <a:gd name="T80" fmla="*/ 44 w 328"/>
              <a:gd name="T81" fmla="*/ 231 h 305"/>
              <a:gd name="T82" fmla="*/ 74 w 328"/>
              <a:gd name="T83" fmla="*/ 19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8" h="305">
                <a:moveTo>
                  <a:pt x="103" y="120"/>
                </a:moveTo>
                <a:cubicBezTo>
                  <a:pt x="96" y="137"/>
                  <a:pt x="77" y="145"/>
                  <a:pt x="61" y="138"/>
                </a:cubicBezTo>
                <a:cubicBezTo>
                  <a:pt x="44" y="131"/>
                  <a:pt x="36" y="112"/>
                  <a:pt x="43" y="96"/>
                </a:cubicBezTo>
                <a:cubicBezTo>
                  <a:pt x="50" y="79"/>
                  <a:pt x="69" y="72"/>
                  <a:pt x="85" y="78"/>
                </a:cubicBezTo>
                <a:cubicBezTo>
                  <a:pt x="101" y="85"/>
                  <a:pt x="109" y="104"/>
                  <a:pt x="103" y="120"/>
                </a:cubicBezTo>
                <a:close/>
                <a:moveTo>
                  <a:pt x="328" y="305"/>
                </a:moveTo>
                <a:cubicBezTo>
                  <a:pt x="328" y="185"/>
                  <a:pt x="328" y="185"/>
                  <a:pt x="328" y="185"/>
                </a:cubicBezTo>
                <a:cubicBezTo>
                  <a:pt x="246" y="128"/>
                  <a:pt x="246" y="128"/>
                  <a:pt x="246" y="128"/>
                </a:cubicBezTo>
                <a:cubicBezTo>
                  <a:pt x="236" y="64"/>
                  <a:pt x="236" y="64"/>
                  <a:pt x="236" y="64"/>
                </a:cubicBezTo>
                <a:cubicBezTo>
                  <a:pt x="164" y="0"/>
                  <a:pt x="164" y="0"/>
                  <a:pt x="164" y="0"/>
                </a:cubicBezTo>
                <a:moveTo>
                  <a:pt x="62" y="207"/>
                </a:moveTo>
                <a:cubicBezTo>
                  <a:pt x="76" y="233"/>
                  <a:pt x="107" y="273"/>
                  <a:pt x="110" y="276"/>
                </a:cubicBezTo>
                <a:cubicBezTo>
                  <a:pt x="114" y="279"/>
                  <a:pt x="124" y="284"/>
                  <a:pt x="132" y="284"/>
                </a:cubicBezTo>
                <a:cubicBezTo>
                  <a:pt x="145" y="283"/>
                  <a:pt x="156" y="277"/>
                  <a:pt x="162" y="268"/>
                </a:cubicBezTo>
                <a:cubicBezTo>
                  <a:pt x="215" y="208"/>
                  <a:pt x="215" y="208"/>
                  <a:pt x="215" y="208"/>
                </a:cubicBezTo>
                <a:cubicBezTo>
                  <a:pt x="293" y="225"/>
                  <a:pt x="293" y="225"/>
                  <a:pt x="293" y="225"/>
                </a:cubicBezTo>
                <a:cubicBezTo>
                  <a:pt x="303" y="227"/>
                  <a:pt x="313" y="221"/>
                  <a:pt x="315" y="211"/>
                </a:cubicBezTo>
                <a:cubicBezTo>
                  <a:pt x="315" y="211"/>
                  <a:pt x="315" y="211"/>
                  <a:pt x="315" y="211"/>
                </a:cubicBezTo>
                <a:cubicBezTo>
                  <a:pt x="317" y="201"/>
                  <a:pt x="311" y="192"/>
                  <a:pt x="301" y="190"/>
                </a:cubicBezTo>
                <a:cubicBezTo>
                  <a:pt x="212" y="170"/>
                  <a:pt x="212" y="170"/>
                  <a:pt x="212" y="170"/>
                </a:cubicBezTo>
                <a:cubicBezTo>
                  <a:pt x="206" y="169"/>
                  <a:pt x="199" y="171"/>
                  <a:pt x="195" y="176"/>
                </a:cubicBezTo>
                <a:cubicBezTo>
                  <a:pt x="155" y="214"/>
                  <a:pt x="155" y="214"/>
                  <a:pt x="155" y="214"/>
                </a:cubicBezTo>
                <a:cubicBezTo>
                  <a:pt x="155" y="214"/>
                  <a:pt x="138" y="174"/>
                  <a:pt x="135" y="167"/>
                </a:cubicBezTo>
                <a:cubicBezTo>
                  <a:pt x="178" y="157"/>
                  <a:pt x="178" y="157"/>
                  <a:pt x="178" y="157"/>
                </a:cubicBezTo>
                <a:cubicBezTo>
                  <a:pt x="182" y="156"/>
                  <a:pt x="187" y="153"/>
                  <a:pt x="189" y="149"/>
                </a:cubicBezTo>
                <a:cubicBezTo>
                  <a:pt x="221" y="93"/>
                  <a:pt x="221" y="93"/>
                  <a:pt x="221" y="93"/>
                </a:cubicBezTo>
                <a:cubicBezTo>
                  <a:pt x="226" y="84"/>
                  <a:pt x="223" y="73"/>
                  <a:pt x="215" y="68"/>
                </a:cubicBezTo>
                <a:cubicBezTo>
                  <a:pt x="215" y="68"/>
                  <a:pt x="215" y="68"/>
                  <a:pt x="215" y="68"/>
                </a:cubicBezTo>
                <a:cubicBezTo>
                  <a:pt x="206" y="63"/>
                  <a:pt x="195" y="66"/>
                  <a:pt x="190" y="75"/>
                </a:cubicBezTo>
                <a:cubicBezTo>
                  <a:pt x="162" y="123"/>
                  <a:pt x="162" y="123"/>
                  <a:pt x="162" y="123"/>
                </a:cubicBezTo>
                <a:cubicBezTo>
                  <a:pt x="109" y="136"/>
                  <a:pt x="109" y="136"/>
                  <a:pt x="109" y="136"/>
                </a:cubicBezTo>
                <a:cubicBezTo>
                  <a:pt x="65" y="147"/>
                  <a:pt x="65" y="147"/>
                  <a:pt x="65" y="147"/>
                </a:cubicBezTo>
                <a:cubicBezTo>
                  <a:pt x="50" y="164"/>
                  <a:pt x="50" y="164"/>
                  <a:pt x="50" y="164"/>
                </a:cubicBezTo>
                <a:cubicBezTo>
                  <a:pt x="6" y="220"/>
                  <a:pt x="6" y="220"/>
                  <a:pt x="6" y="220"/>
                </a:cubicBezTo>
                <a:cubicBezTo>
                  <a:pt x="6" y="220"/>
                  <a:pt x="6" y="220"/>
                  <a:pt x="6" y="220"/>
                </a:cubicBezTo>
                <a:cubicBezTo>
                  <a:pt x="0" y="227"/>
                  <a:pt x="0" y="238"/>
                  <a:pt x="7" y="244"/>
                </a:cubicBezTo>
                <a:cubicBezTo>
                  <a:pt x="45" y="286"/>
                  <a:pt x="45" y="286"/>
                  <a:pt x="45" y="286"/>
                </a:cubicBezTo>
                <a:cubicBezTo>
                  <a:pt x="52" y="293"/>
                  <a:pt x="64" y="294"/>
                  <a:pt x="71" y="287"/>
                </a:cubicBezTo>
                <a:cubicBezTo>
                  <a:pt x="71" y="287"/>
                  <a:pt x="71" y="287"/>
                  <a:pt x="71" y="287"/>
                </a:cubicBezTo>
                <a:cubicBezTo>
                  <a:pt x="78" y="280"/>
                  <a:pt x="79" y="268"/>
                  <a:pt x="72" y="261"/>
                </a:cubicBezTo>
                <a:cubicBezTo>
                  <a:pt x="44" y="231"/>
                  <a:pt x="44" y="231"/>
                  <a:pt x="44" y="231"/>
                </a:cubicBezTo>
                <a:cubicBezTo>
                  <a:pt x="74" y="192"/>
                  <a:pt x="74" y="192"/>
                  <a:pt x="74" y="192"/>
                </a:cubicBezTo>
              </a:path>
            </a:pathLst>
          </a:cu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9" name="Straight Connector 8">
            <a:extLst>
              <a:ext uri="{FF2B5EF4-FFF2-40B4-BE49-F238E27FC236}">
                <a16:creationId xmlns:a16="http://schemas.microsoft.com/office/drawing/2014/main" id="{53852D6A-1139-074C-BAE0-968EED0B5450}"/>
              </a:ext>
            </a:extLst>
          </p:cNvPr>
          <p:cNvCxnSpPr>
            <a:cxnSpLocks/>
            <a:stCxn id="4" idx="5"/>
          </p:cNvCxnSpPr>
          <p:nvPr/>
        </p:nvCxnSpPr>
        <p:spPr>
          <a:xfrm>
            <a:off x="11877142" y="5144860"/>
            <a:ext cx="0" cy="1270454"/>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0" name="Trackers_EADF" title="Icon of a clipboard with a checklist on it">
            <a:extLst>
              <a:ext uri="{FF2B5EF4-FFF2-40B4-BE49-F238E27FC236}">
                <a16:creationId xmlns:a16="http://schemas.microsoft.com/office/drawing/2014/main" id="{968C34EB-E2BD-DA43-854C-555677A5C0CE}"/>
              </a:ext>
            </a:extLst>
          </p:cNvPr>
          <p:cNvSpPr>
            <a:spLocks noChangeAspect="1" noEditPoints="1"/>
          </p:cNvSpPr>
          <p:nvPr/>
        </p:nvSpPr>
        <p:spPr bwMode="auto">
          <a:xfrm>
            <a:off x="9853551" y="2244021"/>
            <a:ext cx="896492" cy="1222407"/>
          </a:xfrm>
          <a:custGeom>
            <a:avLst/>
            <a:gdLst>
              <a:gd name="T0" fmla="*/ 1000 w 2750"/>
              <a:gd name="T1" fmla="*/ 375 h 3750"/>
              <a:gd name="T2" fmla="*/ 1375 w 2750"/>
              <a:gd name="T3" fmla="*/ 0 h 3750"/>
              <a:gd name="T4" fmla="*/ 1750 w 2750"/>
              <a:gd name="T5" fmla="*/ 375 h 3750"/>
              <a:gd name="T6" fmla="*/ 1750 w 2750"/>
              <a:gd name="T7" fmla="*/ 500 h 3750"/>
              <a:gd name="T8" fmla="*/ 2250 w 2750"/>
              <a:gd name="T9" fmla="*/ 500 h 3750"/>
              <a:gd name="T10" fmla="*/ 2250 w 2750"/>
              <a:gd name="T11" fmla="*/ 1000 h 3750"/>
              <a:gd name="T12" fmla="*/ 500 w 2750"/>
              <a:gd name="T13" fmla="*/ 1000 h 3750"/>
              <a:gd name="T14" fmla="*/ 500 w 2750"/>
              <a:gd name="T15" fmla="*/ 500 h 3750"/>
              <a:gd name="T16" fmla="*/ 1000 w 2750"/>
              <a:gd name="T17" fmla="*/ 500 h 3750"/>
              <a:gd name="T18" fmla="*/ 1000 w 2750"/>
              <a:gd name="T19" fmla="*/ 375 h 3750"/>
              <a:gd name="T20" fmla="*/ 500 w 2750"/>
              <a:gd name="T21" fmla="*/ 500 h 3750"/>
              <a:gd name="T22" fmla="*/ 0 w 2750"/>
              <a:gd name="T23" fmla="*/ 500 h 3750"/>
              <a:gd name="T24" fmla="*/ 0 w 2750"/>
              <a:gd name="T25" fmla="*/ 3750 h 3750"/>
              <a:gd name="T26" fmla="*/ 2750 w 2750"/>
              <a:gd name="T27" fmla="*/ 3750 h 3750"/>
              <a:gd name="T28" fmla="*/ 2750 w 2750"/>
              <a:gd name="T29" fmla="*/ 500 h 3750"/>
              <a:gd name="T30" fmla="*/ 2250 w 2750"/>
              <a:gd name="T31" fmla="*/ 500 h 3750"/>
              <a:gd name="T32" fmla="*/ 2375 w 2750"/>
              <a:gd name="T33" fmla="*/ 1750 h 3750"/>
              <a:gd name="T34" fmla="*/ 1375 w 2750"/>
              <a:gd name="T35" fmla="*/ 1750 h 3750"/>
              <a:gd name="T36" fmla="*/ 2375 w 2750"/>
              <a:gd name="T37" fmla="*/ 2500 h 3750"/>
              <a:gd name="T38" fmla="*/ 1375 w 2750"/>
              <a:gd name="T39" fmla="*/ 2500 h 3750"/>
              <a:gd name="T40" fmla="*/ 2375 w 2750"/>
              <a:gd name="T41" fmla="*/ 3250 h 3750"/>
              <a:gd name="T42" fmla="*/ 1375 w 2750"/>
              <a:gd name="T43" fmla="*/ 3250 h 3750"/>
              <a:gd name="T44" fmla="*/ 500 w 2750"/>
              <a:gd name="T45" fmla="*/ 1500 h 3750"/>
              <a:gd name="T46" fmla="*/ 750 w 2750"/>
              <a:gd name="T47" fmla="*/ 1750 h 3750"/>
              <a:gd name="T48" fmla="*/ 1125 w 2750"/>
              <a:gd name="T49" fmla="*/ 1375 h 3750"/>
              <a:gd name="T50" fmla="*/ 500 w 2750"/>
              <a:gd name="T51" fmla="*/ 2250 h 3750"/>
              <a:gd name="T52" fmla="*/ 750 w 2750"/>
              <a:gd name="T53" fmla="*/ 2500 h 3750"/>
              <a:gd name="T54" fmla="*/ 1125 w 2750"/>
              <a:gd name="T55" fmla="*/ 2125 h 3750"/>
              <a:gd name="T56" fmla="*/ 500 w 2750"/>
              <a:gd name="T57" fmla="*/ 3000 h 3750"/>
              <a:gd name="T58" fmla="*/ 750 w 2750"/>
              <a:gd name="T59" fmla="*/ 3250 h 3750"/>
              <a:gd name="T60" fmla="*/ 1125 w 2750"/>
              <a:gd name="T61" fmla="*/ 28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50" h="3750">
                <a:moveTo>
                  <a:pt x="1000" y="375"/>
                </a:moveTo>
                <a:cubicBezTo>
                  <a:pt x="1000" y="168"/>
                  <a:pt x="1168" y="0"/>
                  <a:pt x="1375" y="0"/>
                </a:cubicBezTo>
                <a:cubicBezTo>
                  <a:pt x="1582" y="0"/>
                  <a:pt x="1750" y="168"/>
                  <a:pt x="1750" y="375"/>
                </a:cubicBezTo>
                <a:cubicBezTo>
                  <a:pt x="1750" y="500"/>
                  <a:pt x="1750" y="500"/>
                  <a:pt x="1750" y="500"/>
                </a:cubicBezTo>
                <a:cubicBezTo>
                  <a:pt x="2250" y="500"/>
                  <a:pt x="2250" y="500"/>
                  <a:pt x="2250" y="500"/>
                </a:cubicBezTo>
                <a:cubicBezTo>
                  <a:pt x="2250" y="1000"/>
                  <a:pt x="2250" y="1000"/>
                  <a:pt x="2250" y="1000"/>
                </a:cubicBezTo>
                <a:cubicBezTo>
                  <a:pt x="500" y="1000"/>
                  <a:pt x="500" y="1000"/>
                  <a:pt x="500" y="1000"/>
                </a:cubicBezTo>
                <a:cubicBezTo>
                  <a:pt x="500" y="500"/>
                  <a:pt x="500" y="500"/>
                  <a:pt x="500" y="500"/>
                </a:cubicBezTo>
                <a:cubicBezTo>
                  <a:pt x="1000" y="500"/>
                  <a:pt x="1000" y="500"/>
                  <a:pt x="1000" y="500"/>
                </a:cubicBezTo>
                <a:lnTo>
                  <a:pt x="1000" y="375"/>
                </a:lnTo>
                <a:close/>
                <a:moveTo>
                  <a:pt x="500" y="500"/>
                </a:moveTo>
                <a:cubicBezTo>
                  <a:pt x="0" y="500"/>
                  <a:pt x="0" y="500"/>
                  <a:pt x="0" y="500"/>
                </a:cubicBezTo>
                <a:cubicBezTo>
                  <a:pt x="0" y="3750"/>
                  <a:pt x="0" y="3750"/>
                  <a:pt x="0" y="3750"/>
                </a:cubicBezTo>
                <a:cubicBezTo>
                  <a:pt x="2750" y="3750"/>
                  <a:pt x="2750" y="3750"/>
                  <a:pt x="2750" y="3750"/>
                </a:cubicBezTo>
                <a:cubicBezTo>
                  <a:pt x="2750" y="500"/>
                  <a:pt x="2750" y="500"/>
                  <a:pt x="2750" y="500"/>
                </a:cubicBezTo>
                <a:cubicBezTo>
                  <a:pt x="2250" y="500"/>
                  <a:pt x="2250" y="500"/>
                  <a:pt x="2250" y="500"/>
                </a:cubicBezTo>
                <a:moveTo>
                  <a:pt x="2375" y="1750"/>
                </a:moveTo>
                <a:cubicBezTo>
                  <a:pt x="1375" y="1750"/>
                  <a:pt x="1375" y="1750"/>
                  <a:pt x="1375" y="1750"/>
                </a:cubicBezTo>
                <a:moveTo>
                  <a:pt x="2375" y="2500"/>
                </a:moveTo>
                <a:cubicBezTo>
                  <a:pt x="1375" y="2500"/>
                  <a:pt x="1375" y="2500"/>
                  <a:pt x="1375" y="2500"/>
                </a:cubicBezTo>
                <a:moveTo>
                  <a:pt x="2375" y="3250"/>
                </a:moveTo>
                <a:cubicBezTo>
                  <a:pt x="1375" y="3250"/>
                  <a:pt x="1375" y="3250"/>
                  <a:pt x="1375" y="3250"/>
                </a:cubicBezTo>
                <a:moveTo>
                  <a:pt x="500" y="1500"/>
                </a:moveTo>
                <a:cubicBezTo>
                  <a:pt x="750" y="1750"/>
                  <a:pt x="750" y="1750"/>
                  <a:pt x="750" y="1750"/>
                </a:cubicBezTo>
                <a:cubicBezTo>
                  <a:pt x="1125" y="1375"/>
                  <a:pt x="1125" y="1375"/>
                  <a:pt x="1125" y="1375"/>
                </a:cubicBezTo>
                <a:moveTo>
                  <a:pt x="500" y="2250"/>
                </a:moveTo>
                <a:cubicBezTo>
                  <a:pt x="750" y="2500"/>
                  <a:pt x="750" y="2500"/>
                  <a:pt x="750" y="2500"/>
                </a:cubicBezTo>
                <a:cubicBezTo>
                  <a:pt x="1125" y="2125"/>
                  <a:pt x="1125" y="2125"/>
                  <a:pt x="1125" y="2125"/>
                </a:cubicBezTo>
                <a:moveTo>
                  <a:pt x="500" y="3000"/>
                </a:moveTo>
                <a:cubicBezTo>
                  <a:pt x="750" y="3250"/>
                  <a:pt x="750" y="3250"/>
                  <a:pt x="750" y="3250"/>
                </a:cubicBezTo>
                <a:cubicBezTo>
                  <a:pt x="1125" y="2875"/>
                  <a:pt x="1125" y="2875"/>
                  <a:pt x="1125" y="2875"/>
                </a:cubicBezTo>
              </a:path>
            </a:pathLst>
          </a:cu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1357463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32F6-B0BF-4E53-AFD0-C2CD8C82C21D}"/>
              </a:ext>
            </a:extLst>
          </p:cNvPr>
          <p:cNvSpPr>
            <a:spLocks noGrp="1"/>
          </p:cNvSpPr>
          <p:nvPr>
            <p:ph type="title"/>
          </p:nvPr>
        </p:nvSpPr>
        <p:spPr/>
        <p:txBody>
          <a:bodyPr/>
          <a:lstStyle/>
          <a:p>
            <a:r>
              <a:rPr lang="en-US" dirty="0"/>
              <a:t>Opening Datasets</a:t>
            </a:r>
          </a:p>
        </p:txBody>
      </p:sp>
      <p:sp>
        <p:nvSpPr>
          <p:cNvPr id="3" name="Text Placeholder 2">
            <a:extLst>
              <a:ext uri="{FF2B5EF4-FFF2-40B4-BE49-F238E27FC236}">
                <a16:creationId xmlns:a16="http://schemas.microsoft.com/office/drawing/2014/main" id="{1788D0FE-6973-42B3-9BC6-3641D51BF201}"/>
              </a:ext>
            </a:extLst>
          </p:cNvPr>
          <p:cNvSpPr>
            <a:spLocks noGrp="1"/>
          </p:cNvSpPr>
          <p:nvPr>
            <p:ph type="body" sz="quarter" idx="10"/>
          </p:nvPr>
        </p:nvSpPr>
        <p:spPr>
          <a:xfrm>
            <a:off x="587373" y="2028033"/>
            <a:ext cx="9043738" cy="3686967"/>
          </a:xfrm>
        </p:spPr>
        <p:txBody>
          <a:bodyPr/>
          <a:lstStyle/>
          <a:p>
            <a:pPr marL="285750" indent="-285750">
              <a:lnSpc>
                <a:spcPts val="3680"/>
              </a:lnSpc>
              <a:buFont typeface="Arial" panose="020B0604020202020204" pitchFamily="34" charset="0"/>
              <a:buChar char="•"/>
            </a:pPr>
            <a:r>
              <a:rPr lang="en-US" sz="2400" dirty="0"/>
              <a:t>Our job needs to be about opening datasets for research </a:t>
            </a:r>
          </a:p>
          <a:p>
            <a:pPr marL="285750" indent="-285750">
              <a:lnSpc>
                <a:spcPts val="3680"/>
              </a:lnSpc>
              <a:buFont typeface="Arial" panose="020B0604020202020204" pitchFamily="34" charset="0"/>
              <a:buChar char="•"/>
            </a:pPr>
            <a:r>
              <a:rPr lang="en-US" sz="2400" dirty="0"/>
              <a:t>The world has a huge amount of data locked because of privacy</a:t>
            </a:r>
          </a:p>
          <a:p>
            <a:pPr marL="285750" indent="-285750">
              <a:lnSpc>
                <a:spcPts val="3680"/>
              </a:lnSpc>
              <a:buFont typeface="Arial" panose="020B0604020202020204" pitchFamily="34" charset="0"/>
              <a:buChar char="•"/>
            </a:pPr>
            <a:r>
              <a:rPr lang="en-US" sz="2400" dirty="0"/>
              <a:t>Opening datasets can help save lives</a:t>
            </a:r>
          </a:p>
          <a:p>
            <a:pPr marL="285750" indent="-285750">
              <a:lnSpc>
                <a:spcPts val="3680"/>
              </a:lnSpc>
              <a:buFont typeface="Arial" panose="020B0604020202020204" pitchFamily="34" charset="0"/>
              <a:buChar char="•"/>
            </a:pPr>
            <a:r>
              <a:rPr lang="en-US" sz="2400" dirty="0"/>
              <a:t>Differential privacy can be an amazing tool for opening these datasets while preserving the privacy of the individuals</a:t>
            </a:r>
          </a:p>
        </p:txBody>
      </p:sp>
    </p:spTree>
    <p:extLst>
      <p:ext uri="{BB962C8B-B14F-4D97-AF65-F5344CB8AC3E}">
        <p14:creationId xmlns:p14="http://schemas.microsoft.com/office/powerpoint/2010/main" val="58869437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4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6E517F9E-B7F1-8C4F-8F5E-B99AE6EDE162}"/>
              </a:ext>
            </a:extLst>
          </p:cNvPr>
          <p:cNvPicPr>
            <a:picLocks noGrp="1" noChangeAspect="1"/>
          </p:cNvPicPr>
          <p:nvPr>
            <p:ph type="pic" sz="quarter" idx="10"/>
          </p:nvPr>
        </p:nvPicPr>
        <p:blipFill rotWithShape="1">
          <a:blip r:embed="rId2"/>
          <a:srcRect l="39828" t="36473" r="17938" b="16273"/>
          <a:stretch/>
        </p:blipFill>
        <p:spPr>
          <a:xfrm>
            <a:off x="0" y="0"/>
            <a:ext cx="6713538" cy="6858000"/>
          </a:xfrm>
          <a:prstGeom prst="rect">
            <a:avLst/>
          </a:prstGeom>
        </p:spPr>
      </p:pic>
      <p:pic>
        <p:nvPicPr>
          <p:cNvPr id="18" name="Picture 17">
            <a:extLst>
              <a:ext uri="{FF2B5EF4-FFF2-40B4-BE49-F238E27FC236}">
                <a16:creationId xmlns:a16="http://schemas.microsoft.com/office/drawing/2014/main" id="{7EC4887C-D294-4E4E-BBDE-3CDE2A68CF0B}"/>
              </a:ext>
            </a:extLst>
          </p:cNvPr>
          <p:cNvPicPr>
            <a:picLocks noChangeAspect="1"/>
          </p:cNvPicPr>
          <p:nvPr/>
        </p:nvPicPr>
        <p:blipFill rotWithShape="1">
          <a:blip r:embed="rId3"/>
          <a:srcRect l="41499" t="1166" r="2804" b="13491"/>
          <a:stretch/>
        </p:blipFill>
        <p:spPr>
          <a:xfrm>
            <a:off x="0" y="0"/>
            <a:ext cx="6713538" cy="6858000"/>
          </a:xfrm>
          <a:prstGeom prst="rect">
            <a:avLst/>
          </a:prstGeom>
        </p:spPr>
      </p:pic>
      <p:pic>
        <p:nvPicPr>
          <p:cNvPr id="19" name="Picture 18">
            <a:extLst>
              <a:ext uri="{FF2B5EF4-FFF2-40B4-BE49-F238E27FC236}">
                <a16:creationId xmlns:a16="http://schemas.microsoft.com/office/drawing/2014/main" id="{65A2C002-C7DA-C343-8B30-F009E4653326}"/>
              </a:ext>
            </a:extLst>
          </p:cNvPr>
          <p:cNvPicPr>
            <a:picLocks noChangeAspect="1"/>
          </p:cNvPicPr>
          <p:nvPr/>
        </p:nvPicPr>
        <p:blipFill rotWithShape="1">
          <a:blip r:embed="rId4"/>
          <a:srcRect l="36681" b="2977"/>
          <a:stretch/>
        </p:blipFill>
        <p:spPr>
          <a:xfrm>
            <a:off x="0" y="-1"/>
            <a:ext cx="6713538" cy="6857999"/>
          </a:xfrm>
          <a:prstGeom prst="rect">
            <a:avLst/>
          </a:prstGeom>
        </p:spPr>
      </p:pic>
      <p:sp>
        <p:nvSpPr>
          <p:cNvPr id="16" name="Rectangle 15">
            <a:extLst>
              <a:ext uri="{FF2B5EF4-FFF2-40B4-BE49-F238E27FC236}">
                <a16:creationId xmlns:a16="http://schemas.microsoft.com/office/drawing/2014/main" id="{A391175E-E119-E244-B4C5-2552659AD01A}"/>
              </a:ext>
            </a:extLst>
          </p:cNvPr>
          <p:cNvSpPr/>
          <p:nvPr/>
        </p:nvSpPr>
        <p:spPr bwMode="auto">
          <a:xfrm>
            <a:off x="5832954" y="1679944"/>
            <a:ext cx="1046275" cy="133858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EA0ED119-66ED-9C46-B19A-5C37A546B2CD}"/>
              </a:ext>
            </a:extLst>
          </p:cNvPr>
          <p:cNvSpPr>
            <a:spLocks noGrp="1"/>
          </p:cNvSpPr>
          <p:nvPr>
            <p:ph type="title"/>
          </p:nvPr>
        </p:nvSpPr>
        <p:spPr>
          <a:xfrm>
            <a:off x="7051522" y="1604718"/>
            <a:ext cx="4421619" cy="1233624"/>
          </a:xfrm>
        </p:spPr>
        <p:txBody>
          <a:bodyPr/>
          <a:lstStyle/>
          <a:p>
            <a:r>
              <a:rPr lang="en-US" sz="3600" b="0" dirty="0">
                <a:solidFill>
                  <a:srgbClr val="00B295"/>
                </a:solidFill>
                <a:latin typeface="Segoe UI Light" panose="020B0502040204020203" pitchFamily="34" charset="0"/>
                <a:cs typeface="Segoe UI Light" panose="020B0502040204020203" pitchFamily="34" charset="0"/>
              </a:rPr>
              <a:t>Differential Privacy in Windows 10</a:t>
            </a:r>
          </a:p>
        </p:txBody>
      </p:sp>
      <p:sp>
        <p:nvSpPr>
          <p:cNvPr id="5" name="TextBox 4">
            <a:extLst>
              <a:ext uri="{FF2B5EF4-FFF2-40B4-BE49-F238E27FC236}">
                <a16:creationId xmlns:a16="http://schemas.microsoft.com/office/drawing/2014/main" id="{EECB8D11-2618-B047-8C5A-E1930BD6ABAF}"/>
              </a:ext>
            </a:extLst>
          </p:cNvPr>
          <p:cNvSpPr txBox="1"/>
          <p:nvPr/>
        </p:nvSpPr>
        <p:spPr>
          <a:xfrm>
            <a:off x="6185676" y="1762366"/>
            <a:ext cx="593111" cy="1231106"/>
          </a:xfrm>
          <a:prstGeom prst="rect">
            <a:avLst/>
          </a:prstGeom>
          <a:noFill/>
        </p:spPr>
        <p:txBody>
          <a:bodyPr wrap="none" lIns="0" tIns="0" rIns="0" bIns="0" rtlCol="0">
            <a:spAutoFit/>
          </a:bodyPr>
          <a:lstStyle/>
          <a:p>
            <a:pPr algn="l"/>
            <a:r>
              <a:rPr lang="en-US" sz="8000" dirty="0">
                <a:solidFill>
                  <a:srgbClr val="00B295"/>
                </a:solidFill>
                <a:latin typeface="Segoe UI Light" panose="020B0502040204020203" pitchFamily="34" charset="0"/>
                <a:cs typeface="Segoe UI Light" panose="020B0502040204020203" pitchFamily="34" charset="0"/>
              </a:rPr>
              <a:t>1.</a:t>
            </a:r>
          </a:p>
        </p:txBody>
      </p:sp>
      <p:sp>
        <p:nvSpPr>
          <p:cNvPr id="14" name="Fingerprint_E928" title="Icon of a fingerprint">
            <a:extLst>
              <a:ext uri="{FF2B5EF4-FFF2-40B4-BE49-F238E27FC236}">
                <a16:creationId xmlns:a16="http://schemas.microsoft.com/office/drawing/2014/main" id="{229E8AF4-59D2-BA48-9296-53F3412C760C}"/>
              </a:ext>
            </a:extLst>
          </p:cNvPr>
          <p:cNvSpPr>
            <a:spLocks noChangeAspect="1" noEditPoints="1"/>
          </p:cNvSpPr>
          <p:nvPr/>
        </p:nvSpPr>
        <p:spPr bwMode="auto">
          <a:xfrm>
            <a:off x="8721835" y="3627631"/>
            <a:ext cx="1208829" cy="1625651"/>
          </a:xfrm>
          <a:custGeom>
            <a:avLst/>
            <a:gdLst>
              <a:gd name="T0" fmla="*/ 1116 w 2414"/>
              <a:gd name="T1" fmla="*/ 1998 h 3246"/>
              <a:gd name="T2" fmla="*/ 117 w 2414"/>
              <a:gd name="T3" fmla="*/ 2996 h 3246"/>
              <a:gd name="T4" fmla="*/ 2115 w 2414"/>
              <a:gd name="T5" fmla="*/ 250 h 3246"/>
              <a:gd name="T6" fmla="*/ 1116 w 2414"/>
              <a:gd name="T7" fmla="*/ 0 h 3246"/>
              <a:gd name="T8" fmla="*/ 117 w 2414"/>
              <a:gd name="T9" fmla="*/ 250 h 3246"/>
              <a:gd name="T10" fmla="*/ 2414 w 2414"/>
              <a:gd name="T11" fmla="*/ 1248 h 3246"/>
              <a:gd name="T12" fmla="*/ 1116 w 2414"/>
              <a:gd name="T13" fmla="*/ 499 h 3246"/>
              <a:gd name="T14" fmla="*/ 0 w 2414"/>
              <a:gd name="T15" fmla="*/ 999 h 3246"/>
              <a:gd name="T16" fmla="*/ 1677 w 2414"/>
              <a:gd name="T17" fmla="*/ 3246 h 3246"/>
              <a:gd name="T18" fmla="*/ 2115 w 2414"/>
              <a:gd name="T19" fmla="*/ 1998 h 3246"/>
              <a:gd name="T20" fmla="*/ 1116 w 2414"/>
              <a:gd name="T21" fmla="*/ 999 h 3246"/>
              <a:gd name="T22" fmla="*/ 117 w 2414"/>
              <a:gd name="T23" fmla="*/ 1998 h 3246"/>
              <a:gd name="T24" fmla="*/ 946 w 2414"/>
              <a:gd name="T25" fmla="*/ 3246 h 3246"/>
              <a:gd name="T26" fmla="*/ 1616 w 2414"/>
              <a:gd name="T27" fmla="*/ 1998 h 3246"/>
              <a:gd name="T28" fmla="*/ 1116 w 2414"/>
              <a:gd name="T29" fmla="*/ 1498 h 3246"/>
              <a:gd name="T30" fmla="*/ 617 w 2414"/>
              <a:gd name="T31" fmla="*/ 1998 h 3246"/>
              <a:gd name="T32" fmla="*/ 117 w 2414"/>
              <a:gd name="T33" fmla="*/ 2497 h 3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4" h="3246">
                <a:moveTo>
                  <a:pt x="1116" y="1998"/>
                </a:moveTo>
                <a:cubicBezTo>
                  <a:pt x="1116" y="2550"/>
                  <a:pt x="669" y="2996"/>
                  <a:pt x="117" y="2996"/>
                </a:cubicBezTo>
                <a:moveTo>
                  <a:pt x="2115" y="250"/>
                </a:moveTo>
                <a:cubicBezTo>
                  <a:pt x="1819" y="91"/>
                  <a:pt x="1479" y="0"/>
                  <a:pt x="1116" y="0"/>
                </a:cubicBezTo>
                <a:cubicBezTo>
                  <a:pt x="754" y="0"/>
                  <a:pt x="413" y="91"/>
                  <a:pt x="117" y="250"/>
                </a:cubicBezTo>
                <a:moveTo>
                  <a:pt x="2414" y="1248"/>
                </a:moveTo>
                <a:cubicBezTo>
                  <a:pt x="2155" y="801"/>
                  <a:pt x="1671" y="499"/>
                  <a:pt x="1116" y="499"/>
                </a:cubicBezTo>
                <a:cubicBezTo>
                  <a:pt x="673" y="499"/>
                  <a:pt x="274" y="692"/>
                  <a:pt x="0" y="999"/>
                </a:cubicBezTo>
                <a:moveTo>
                  <a:pt x="1677" y="3246"/>
                </a:moveTo>
                <a:cubicBezTo>
                  <a:pt x="1951" y="2904"/>
                  <a:pt x="2115" y="2470"/>
                  <a:pt x="2115" y="1998"/>
                </a:cubicBezTo>
                <a:cubicBezTo>
                  <a:pt x="2115" y="1446"/>
                  <a:pt x="1668" y="999"/>
                  <a:pt x="1116" y="999"/>
                </a:cubicBezTo>
                <a:cubicBezTo>
                  <a:pt x="565" y="999"/>
                  <a:pt x="117" y="1446"/>
                  <a:pt x="117" y="1998"/>
                </a:cubicBezTo>
                <a:moveTo>
                  <a:pt x="946" y="3246"/>
                </a:moveTo>
                <a:cubicBezTo>
                  <a:pt x="1350" y="2978"/>
                  <a:pt x="1616" y="2519"/>
                  <a:pt x="1616" y="1998"/>
                </a:cubicBezTo>
                <a:cubicBezTo>
                  <a:pt x="1616" y="1722"/>
                  <a:pt x="1392" y="1498"/>
                  <a:pt x="1116" y="1498"/>
                </a:cubicBezTo>
                <a:cubicBezTo>
                  <a:pt x="840" y="1498"/>
                  <a:pt x="617" y="1722"/>
                  <a:pt x="617" y="1998"/>
                </a:cubicBezTo>
                <a:cubicBezTo>
                  <a:pt x="617" y="2274"/>
                  <a:pt x="393" y="2497"/>
                  <a:pt x="117" y="2497"/>
                </a:cubicBezTo>
              </a:path>
            </a:pathLst>
          </a:cu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Tree>
    <p:extLst>
      <p:ext uri="{BB962C8B-B14F-4D97-AF65-F5344CB8AC3E}">
        <p14:creationId xmlns:p14="http://schemas.microsoft.com/office/powerpoint/2010/main" val="171889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EC35-F8DA-4DDD-B750-D96E241D4534}"/>
              </a:ext>
            </a:extLst>
          </p:cNvPr>
          <p:cNvSpPr>
            <a:spLocks noGrp="1"/>
          </p:cNvSpPr>
          <p:nvPr>
            <p:ph type="title"/>
          </p:nvPr>
        </p:nvSpPr>
        <p:spPr/>
        <p:txBody>
          <a:bodyPr/>
          <a:lstStyle/>
          <a:p>
            <a:r>
              <a:rPr lang="en-US" dirty="0"/>
              <a:t>Differential Privacy in Windows 10</a:t>
            </a:r>
          </a:p>
        </p:txBody>
      </p:sp>
      <p:sp>
        <p:nvSpPr>
          <p:cNvPr id="3" name="Text Placeholder 2">
            <a:extLst>
              <a:ext uri="{FF2B5EF4-FFF2-40B4-BE49-F238E27FC236}">
                <a16:creationId xmlns:a16="http://schemas.microsoft.com/office/drawing/2014/main" id="{9906CC2E-357E-4A16-AD82-D770149A9078}"/>
              </a:ext>
            </a:extLst>
          </p:cNvPr>
          <p:cNvSpPr>
            <a:spLocks noGrp="1"/>
          </p:cNvSpPr>
          <p:nvPr>
            <p:ph type="body" sz="quarter" idx="10"/>
          </p:nvPr>
        </p:nvSpPr>
        <p:spPr>
          <a:xfrm>
            <a:off x="587372" y="2028033"/>
            <a:ext cx="6818139" cy="2160509"/>
          </a:xfrm>
        </p:spPr>
        <p:txBody>
          <a:bodyPr/>
          <a:lstStyle/>
          <a:p>
            <a:pPr marL="285750" indent="-285750">
              <a:buFont typeface="Arial" panose="020B0604020202020204" pitchFamily="34" charset="0"/>
              <a:buChar char="•"/>
            </a:pPr>
            <a:r>
              <a:rPr lang="en-US" sz="2000" dirty="0"/>
              <a:t>In Windows 10, we wanted to be as Data Driven as possible</a:t>
            </a:r>
          </a:p>
          <a:p>
            <a:pPr marL="285750" indent="-285750">
              <a:buFont typeface="Arial" panose="020B0604020202020204" pitchFamily="34" charset="0"/>
              <a:buChar char="•"/>
            </a:pPr>
            <a:r>
              <a:rPr lang="en-US" sz="2000" dirty="0"/>
              <a:t>No more HIPPO decision making (HIPPO = </a:t>
            </a:r>
            <a:r>
              <a:rPr lang="en-US" sz="2000" b="1" dirty="0"/>
              <a:t>H</a:t>
            </a:r>
            <a:r>
              <a:rPr lang="en-US" sz="2000" dirty="0"/>
              <a:t>ighest </a:t>
            </a:r>
            <a:r>
              <a:rPr lang="en-US" sz="2000" b="1" dirty="0"/>
              <a:t>P</a:t>
            </a:r>
            <a:r>
              <a:rPr lang="en-US" sz="2000" dirty="0"/>
              <a:t>aid </a:t>
            </a:r>
            <a:r>
              <a:rPr lang="en-US" sz="2000" b="1" dirty="0"/>
              <a:t>P</a:t>
            </a:r>
            <a:r>
              <a:rPr lang="en-US" sz="2000" dirty="0"/>
              <a:t>erson </a:t>
            </a:r>
            <a:r>
              <a:rPr lang="en-US" sz="2000" b="1" dirty="0"/>
              <a:t>O</a:t>
            </a:r>
            <a:r>
              <a:rPr lang="en-US" sz="2000" dirty="0"/>
              <a:t>pinion)</a:t>
            </a:r>
          </a:p>
          <a:p>
            <a:pPr marL="285750" indent="-285750">
              <a:buFont typeface="Arial" panose="020B0604020202020204" pitchFamily="34" charset="0"/>
              <a:buChar char="•"/>
            </a:pPr>
            <a:r>
              <a:rPr lang="en-US" sz="2000" dirty="0"/>
              <a:t>Objective: try to emulate as best as we could an online service environment. </a:t>
            </a:r>
          </a:p>
          <a:p>
            <a:endParaRPr lang="en-US" dirty="0"/>
          </a:p>
        </p:txBody>
      </p:sp>
      <p:sp>
        <p:nvSpPr>
          <p:cNvPr id="4" name="Rectangle 3">
            <a:extLst>
              <a:ext uri="{FF2B5EF4-FFF2-40B4-BE49-F238E27FC236}">
                <a16:creationId xmlns:a16="http://schemas.microsoft.com/office/drawing/2014/main" id="{530184C1-AC55-4A71-9F57-26DDD6F8C9A4}"/>
              </a:ext>
            </a:extLst>
          </p:cNvPr>
          <p:cNvSpPr/>
          <p:nvPr/>
        </p:nvSpPr>
        <p:spPr>
          <a:xfrm>
            <a:off x="584202" y="5210944"/>
            <a:ext cx="6447663" cy="707886"/>
          </a:xfrm>
          <a:prstGeom prst="rect">
            <a:avLst/>
          </a:prstGeom>
        </p:spPr>
        <p:txBody>
          <a:bodyPr wrap="square">
            <a:spAutoFit/>
          </a:bodyPr>
          <a:lstStyle/>
          <a:p>
            <a:r>
              <a:rPr lang="en-US" sz="2000" b="1" dirty="0">
                <a:solidFill>
                  <a:srgbClr val="252525"/>
                </a:solidFill>
                <a:latin typeface="Segoe UI Semibold" panose="020B0502040204020203" pitchFamily="34" charset="0"/>
                <a:cs typeface="Segoe UI Semibold" panose="020B0502040204020203" pitchFamily="34" charset="0"/>
              </a:rPr>
              <a:t>Jim Barksdale, CEO of Netscape, famously said what could be summarized as </a:t>
            </a:r>
            <a:r>
              <a:rPr lang="en-US" sz="2000" b="1" u="sng" dirty="0">
                <a:solidFill>
                  <a:srgbClr val="00B295"/>
                </a:solidFill>
                <a:latin typeface="Segoe UI Semibold" panose="020B0502040204020203" pitchFamily="34" charset="0"/>
                <a:cs typeface="Segoe UI Semibold" panose="020B0502040204020203" pitchFamily="34" charset="0"/>
                <a:hlinkClick r:id="rId2">
                  <a:extLst>
                    <a:ext uri="{A12FA001-AC4F-418D-AE19-62706E023703}">
                      <ahyp:hlinkClr xmlns:ahyp="http://schemas.microsoft.com/office/drawing/2018/hyperlinkcolor" val="tx"/>
                    </a:ext>
                  </a:extLst>
                </a:hlinkClick>
              </a:rPr>
              <a:t>Data or </a:t>
            </a:r>
            <a:r>
              <a:rPr lang="en-US" sz="2000" b="1" u="sng" dirty="0" err="1">
                <a:solidFill>
                  <a:srgbClr val="00B295"/>
                </a:solidFill>
                <a:latin typeface="Segoe UI Semibold" panose="020B0502040204020203" pitchFamily="34" charset="0"/>
                <a:cs typeface="Segoe UI Semibold" panose="020B0502040204020203" pitchFamily="34" charset="0"/>
                <a:hlinkClick r:id="rId2">
                  <a:extLst>
                    <a:ext uri="{A12FA001-AC4F-418D-AE19-62706E023703}">
                      <ahyp:hlinkClr xmlns:ahyp="http://schemas.microsoft.com/office/drawing/2018/hyperlinkcolor" val="tx"/>
                    </a:ext>
                  </a:extLst>
                </a:hlinkClick>
              </a:rPr>
              <a:t>HiPPO</a:t>
            </a:r>
            <a:r>
              <a:rPr lang="en-US" sz="2000" b="1" dirty="0">
                <a:solidFill>
                  <a:srgbClr val="252525"/>
                </a:solidFill>
                <a:latin typeface="Segoe UI Semibold" panose="020B0502040204020203" pitchFamily="34" charset="0"/>
                <a:cs typeface="Segoe UI Semibold" panose="020B0502040204020203" pitchFamily="34" charset="0"/>
              </a:rPr>
              <a:t>.</a:t>
            </a:r>
            <a:endParaRPr lang="en-US" sz="2000" b="1" dirty="0">
              <a:latin typeface="Segoe UI Semibold" panose="020B0502040204020203" pitchFamily="34" charset="0"/>
              <a:cs typeface="Segoe UI Semibold" panose="020B0502040204020203" pitchFamily="34" charset="0"/>
            </a:endParaRPr>
          </a:p>
        </p:txBody>
      </p:sp>
      <p:sp>
        <p:nvSpPr>
          <p:cNvPr id="5" name="Rectangle 4">
            <a:extLst>
              <a:ext uri="{FF2B5EF4-FFF2-40B4-BE49-F238E27FC236}">
                <a16:creationId xmlns:a16="http://schemas.microsoft.com/office/drawing/2014/main" id="{B3FA367A-3597-4E07-99DB-81E4A57D2B14}"/>
              </a:ext>
            </a:extLst>
          </p:cNvPr>
          <p:cNvSpPr/>
          <p:nvPr/>
        </p:nvSpPr>
        <p:spPr>
          <a:xfrm>
            <a:off x="584201" y="6501623"/>
            <a:ext cx="2728632" cy="261610"/>
          </a:xfrm>
          <a:prstGeom prst="rect">
            <a:avLst/>
          </a:prstGeom>
        </p:spPr>
        <p:txBody>
          <a:bodyPr wrap="none">
            <a:spAutoFit/>
          </a:bodyPr>
          <a:lstStyle/>
          <a:p>
            <a:r>
              <a:rPr lang="en-US" sz="1100" b="1" dirty="0">
                <a:solidFill>
                  <a:srgbClr val="525351"/>
                </a:solidFill>
                <a:latin typeface="Segoe UI" panose="020B0502040204020203" pitchFamily="34" charset="0"/>
                <a:cs typeface="Segoe UI" panose="020B0502040204020203" pitchFamily="34" charset="0"/>
              </a:rPr>
              <a:t>Source</a:t>
            </a:r>
            <a:r>
              <a:rPr lang="en-US" sz="1100" dirty="0">
                <a:solidFill>
                  <a:srgbClr val="525351"/>
                </a:solidFill>
              </a:rPr>
              <a:t> https://exp-platform.com/hippo/</a:t>
            </a:r>
          </a:p>
        </p:txBody>
      </p:sp>
      <p:pic>
        <p:nvPicPr>
          <p:cNvPr id="1026" name="Picture 2" descr="Image result for highest paid person opinion">
            <a:extLst>
              <a:ext uri="{FF2B5EF4-FFF2-40B4-BE49-F238E27FC236}">
                <a16:creationId xmlns:a16="http://schemas.microsoft.com/office/drawing/2014/main" id="{C64F4BD2-802A-42B0-8DB4-22EF1E6479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80" b="43068"/>
          <a:stretch/>
        </p:blipFill>
        <p:spPr bwMode="auto">
          <a:xfrm>
            <a:off x="8034103" y="2732157"/>
            <a:ext cx="4047933" cy="26098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9FF6176-3C42-4C2D-96DD-AD5E582640AE}"/>
              </a:ext>
            </a:extLst>
          </p:cNvPr>
          <p:cNvSpPr/>
          <p:nvPr/>
        </p:nvSpPr>
        <p:spPr>
          <a:xfrm>
            <a:off x="442866" y="4119347"/>
            <a:ext cx="6968995" cy="954107"/>
          </a:xfrm>
          <a:prstGeom prst="rect">
            <a:avLst/>
          </a:prstGeom>
        </p:spPr>
        <p:txBody>
          <a:bodyPr wrap="square">
            <a:spAutoFit/>
          </a:bodyPr>
          <a:lstStyle/>
          <a:p>
            <a:r>
              <a:rPr lang="en-US" sz="2800" dirty="0">
                <a:solidFill>
                  <a:srgbClr val="252525"/>
                </a:solidFill>
                <a:latin typeface="Segoe UI Light" panose="020B0502040204020203" pitchFamily="34" charset="0"/>
                <a:cs typeface="Segoe UI Light" panose="020B0502040204020203" pitchFamily="34" charset="0"/>
              </a:rPr>
              <a:t>"If we have data, let’s look at data. If all we</a:t>
            </a:r>
          </a:p>
          <a:p>
            <a:r>
              <a:rPr lang="en-US" sz="2800" spc="300" dirty="0">
                <a:solidFill>
                  <a:srgbClr val="252525"/>
                </a:solidFill>
                <a:latin typeface="Segoe UI Light" panose="020B0502040204020203" pitchFamily="34" charset="0"/>
                <a:cs typeface="Segoe UI Light" panose="020B0502040204020203" pitchFamily="34" charset="0"/>
              </a:rPr>
              <a:t> </a:t>
            </a:r>
            <a:r>
              <a:rPr lang="en-US" sz="2800" dirty="0">
                <a:solidFill>
                  <a:srgbClr val="252525"/>
                </a:solidFill>
                <a:latin typeface="Segoe UI Light" panose="020B0502040204020203" pitchFamily="34" charset="0"/>
                <a:cs typeface="Segoe UI Light" panose="020B0502040204020203" pitchFamily="34" charset="0"/>
              </a:rPr>
              <a:t>have are opinions, let’s go with mine."</a:t>
            </a:r>
            <a:endParaRPr lang="en-US" sz="2800"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id="{58A55892-2665-9442-9E5A-A736036916BD}"/>
              </a:ext>
            </a:extLst>
          </p:cNvPr>
          <p:cNvSpPr txBox="1"/>
          <p:nvPr/>
        </p:nvSpPr>
        <p:spPr>
          <a:xfrm>
            <a:off x="9644974" y="2041040"/>
            <a:ext cx="2491845" cy="523220"/>
          </a:xfrm>
          <a:prstGeom prst="rect">
            <a:avLst/>
          </a:prstGeom>
          <a:noFill/>
        </p:spPr>
        <p:txBody>
          <a:bodyPr wrap="square" lIns="0" tIns="0" rIns="0" bIns="0" rtlCol="0">
            <a:spAutoFit/>
          </a:bodyPr>
          <a:lstStyle/>
          <a:p>
            <a:pPr algn="l"/>
            <a:r>
              <a:rPr lang="en-US" sz="1700" dirty="0">
                <a:gradFill>
                  <a:gsLst>
                    <a:gs pos="2917">
                      <a:schemeClr val="tx1"/>
                    </a:gs>
                    <a:gs pos="30000">
                      <a:schemeClr val="tx1"/>
                    </a:gs>
                  </a:gsLst>
                  <a:lin ang="5400000" scaled="0"/>
                </a:gradFill>
              </a:rPr>
              <a:t>Whoever has the gold makes the rules!</a:t>
            </a:r>
          </a:p>
        </p:txBody>
      </p:sp>
      <p:sp>
        <p:nvSpPr>
          <p:cNvPr id="9" name="TextBox 8">
            <a:extLst>
              <a:ext uri="{FF2B5EF4-FFF2-40B4-BE49-F238E27FC236}">
                <a16:creationId xmlns:a16="http://schemas.microsoft.com/office/drawing/2014/main" id="{6BF8FB68-2AE1-8249-96E3-191ABE917E0B}"/>
              </a:ext>
            </a:extLst>
          </p:cNvPr>
          <p:cNvSpPr txBox="1"/>
          <p:nvPr/>
        </p:nvSpPr>
        <p:spPr>
          <a:xfrm>
            <a:off x="8270480" y="5388564"/>
            <a:ext cx="3811556" cy="276999"/>
          </a:xfrm>
          <a:prstGeom prst="rect">
            <a:avLst/>
          </a:prstGeom>
          <a:noFill/>
        </p:spPr>
        <p:txBody>
          <a:bodyPr wrap="none" lIns="0" tIns="0" rIns="0" bIns="0" rtlCol="0">
            <a:spAutoFit/>
          </a:bodyPr>
          <a:lstStyle/>
          <a:p>
            <a:pPr algn="l"/>
            <a:r>
              <a:rPr lang="en-US" b="1" dirty="0">
                <a:solidFill>
                  <a:srgbClr val="00B295"/>
                </a:solidFill>
                <a:latin typeface="Segoe UI" panose="020B0502040204020203" pitchFamily="34" charset="0"/>
                <a:cs typeface="Segoe UI" panose="020B0502040204020203" pitchFamily="34" charset="0"/>
              </a:rPr>
              <a:t>HIPPO</a:t>
            </a:r>
            <a:r>
              <a:rPr lang="en-US" dirty="0">
                <a:solidFill>
                  <a:srgbClr val="00B295"/>
                </a:solidFill>
              </a:rPr>
              <a:t> Highest Paid Person’s Opinion</a:t>
            </a:r>
          </a:p>
        </p:txBody>
      </p:sp>
      <p:cxnSp>
        <p:nvCxnSpPr>
          <p:cNvPr id="10" name="Straight Connector 9">
            <a:extLst>
              <a:ext uri="{FF2B5EF4-FFF2-40B4-BE49-F238E27FC236}">
                <a16:creationId xmlns:a16="http://schemas.microsoft.com/office/drawing/2014/main" id="{0E9965BA-386B-FA4D-9E95-69F5ACC9AEE9}"/>
              </a:ext>
            </a:extLst>
          </p:cNvPr>
          <p:cNvCxnSpPr>
            <a:cxnSpLocks/>
          </p:cNvCxnSpPr>
          <p:nvPr/>
        </p:nvCxnSpPr>
        <p:spPr>
          <a:xfrm>
            <a:off x="9515035" y="2103120"/>
            <a:ext cx="0" cy="846520"/>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60930F3-CF2B-A347-99AB-7A56F8207BEE}"/>
              </a:ext>
            </a:extLst>
          </p:cNvPr>
          <p:cNvSpPr txBox="1"/>
          <p:nvPr/>
        </p:nvSpPr>
        <p:spPr>
          <a:xfrm>
            <a:off x="8270480" y="5664183"/>
            <a:ext cx="2293898" cy="169277"/>
          </a:xfrm>
          <a:prstGeom prst="rect">
            <a:avLst/>
          </a:prstGeom>
          <a:noFill/>
        </p:spPr>
        <p:txBody>
          <a:bodyPr wrap="none" lIns="0" tIns="0" rIns="0" bIns="0" rtlCol="0">
            <a:spAutoFit/>
          </a:bodyPr>
          <a:lstStyle/>
          <a:p>
            <a:pPr algn="l"/>
            <a:r>
              <a:rPr lang="en-US" sz="1100" b="1" dirty="0">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Source</a:t>
            </a:r>
            <a:r>
              <a:rPr lang="en-US" sz="1100" dirty="0">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 </a:t>
            </a:r>
            <a:r>
              <a:rPr lang="en-US" sz="1100" dirty="0" err="1">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deanondelivery.com</a:t>
            </a:r>
            <a:r>
              <a:rPr lang="en-US" sz="1100" dirty="0">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 </a:t>
            </a:r>
            <a:r>
              <a:rPr lang="en-US" sz="1100" i="1" dirty="0">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by </a:t>
            </a:r>
            <a:r>
              <a:rPr lang="en-US" sz="1100" i="1" dirty="0" err="1">
                <a:gradFill>
                  <a:gsLst>
                    <a:gs pos="2917">
                      <a:schemeClr val="tx1"/>
                    </a:gs>
                    <a:gs pos="30000">
                      <a:schemeClr val="tx1"/>
                    </a:gs>
                  </a:gsLst>
                  <a:lin ang="5400000" scaled="0"/>
                </a:gradFill>
                <a:latin typeface="Segoe UI" panose="020B0502040204020203" pitchFamily="34" charset="0"/>
                <a:cs typeface="Segoe UI" panose="020B0502040204020203" pitchFamily="34" charset="0"/>
              </a:rPr>
              <a:t>Jafar</a:t>
            </a:r>
            <a:endParaRPr lang="en-US" sz="1100" i="1" dirty="0">
              <a:gradFill>
                <a:gsLst>
                  <a:gs pos="2917">
                    <a:schemeClr val="tx1"/>
                  </a:gs>
                  <a:gs pos="30000">
                    <a:schemeClr val="tx1"/>
                  </a:gs>
                </a:gsLst>
                <a:lin ang="5400000" scaled="0"/>
              </a:gra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929906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D38A997-D5BC-6143-9ECE-C165D8CD91FA}"/>
              </a:ext>
            </a:extLst>
          </p:cNvPr>
          <p:cNvCxnSpPr>
            <a:cxnSpLocks/>
          </p:cNvCxnSpPr>
          <p:nvPr/>
        </p:nvCxnSpPr>
        <p:spPr>
          <a:xfrm>
            <a:off x="7620000" y="4467497"/>
            <a:ext cx="4572000" cy="0"/>
          </a:xfrm>
          <a:prstGeom prst="line">
            <a:avLst/>
          </a:prstGeom>
          <a:ln w="31750">
            <a:gradFill flip="none" rotWithShape="1">
              <a:gsLst>
                <a:gs pos="0">
                  <a:srgbClr val="FFB803">
                    <a:alpha val="0"/>
                  </a:srgbClr>
                </a:gs>
                <a:gs pos="28000">
                  <a:srgbClr val="FFB803"/>
                </a:gs>
              </a:gsLst>
              <a:lin ang="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49E25D7-B5D6-43D6-A87D-8C672DB472CE}"/>
              </a:ext>
            </a:extLst>
          </p:cNvPr>
          <p:cNvSpPr>
            <a:spLocks noGrp="1"/>
          </p:cNvSpPr>
          <p:nvPr>
            <p:ph type="title"/>
          </p:nvPr>
        </p:nvSpPr>
        <p:spPr/>
        <p:txBody>
          <a:bodyPr/>
          <a:lstStyle/>
          <a:p>
            <a:r>
              <a:rPr lang="en-US" dirty="0"/>
              <a:t>Windows 10 Telemetry</a:t>
            </a:r>
          </a:p>
        </p:txBody>
      </p:sp>
      <p:sp>
        <p:nvSpPr>
          <p:cNvPr id="3" name="Text Placeholder 2">
            <a:extLst>
              <a:ext uri="{FF2B5EF4-FFF2-40B4-BE49-F238E27FC236}">
                <a16:creationId xmlns:a16="http://schemas.microsoft.com/office/drawing/2014/main" id="{94B32AF8-90F0-41F4-A9E6-A07B9B008103}"/>
              </a:ext>
            </a:extLst>
          </p:cNvPr>
          <p:cNvSpPr>
            <a:spLocks noGrp="1"/>
          </p:cNvSpPr>
          <p:nvPr>
            <p:ph type="body" sz="quarter" idx="10"/>
          </p:nvPr>
        </p:nvSpPr>
        <p:spPr>
          <a:xfrm>
            <a:off x="587372" y="2028033"/>
            <a:ext cx="6806205" cy="4329905"/>
          </a:xfrm>
        </p:spPr>
        <p:txBody>
          <a:bodyPr/>
          <a:lstStyle/>
          <a:p>
            <a:pPr marL="285750" indent="-285750">
              <a:lnSpc>
                <a:spcPts val="3400"/>
              </a:lnSpc>
              <a:buFont typeface="Arial" panose="020B0604020202020204" pitchFamily="34" charset="0"/>
              <a:buChar char="•"/>
            </a:pPr>
            <a:r>
              <a:rPr lang="en-US" sz="2400" dirty="0"/>
              <a:t>In Windows 10 we collect a lot of metrics in an anonymous way as part of telemetry </a:t>
            </a:r>
          </a:p>
          <a:p>
            <a:pPr marL="285750" indent="-285750">
              <a:lnSpc>
                <a:spcPts val="3400"/>
              </a:lnSpc>
              <a:buFont typeface="Arial" panose="020B0604020202020204" pitchFamily="34" charset="0"/>
              <a:buChar char="•"/>
            </a:pPr>
            <a:r>
              <a:rPr lang="en-US" sz="2400" dirty="0"/>
              <a:t>Users have the option to Opt-Out from telemetry</a:t>
            </a:r>
          </a:p>
          <a:p>
            <a:pPr marL="285750" indent="-285750">
              <a:lnSpc>
                <a:spcPts val="3400"/>
              </a:lnSpc>
              <a:buFont typeface="Arial" panose="020B0604020202020204" pitchFamily="34" charset="0"/>
              <a:buChar char="•"/>
            </a:pPr>
            <a:r>
              <a:rPr lang="en-US" sz="2400" dirty="0"/>
              <a:t>There is a tradeoff between data collection and opt-out rate</a:t>
            </a:r>
          </a:p>
          <a:p>
            <a:pPr marL="285750" indent="-285750">
              <a:lnSpc>
                <a:spcPts val="3400"/>
              </a:lnSpc>
              <a:buFont typeface="Arial" panose="020B0604020202020204" pitchFamily="34" charset="0"/>
              <a:buChar char="•"/>
            </a:pPr>
            <a:r>
              <a:rPr lang="en-US" sz="2400" dirty="0"/>
              <a:t>We still have 100s of millions of devices that </a:t>
            </a:r>
            <a:br>
              <a:rPr lang="en-US" sz="2400" dirty="0"/>
            </a:br>
            <a:r>
              <a:rPr lang="en-US" sz="2400" dirty="0"/>
              <a:t>don’t opt-out</a:t>
            </a:r>
          </a:p>
          <a:p>
            <a:pPr>
              <a:lnSpc>
                <a:spcPts val="3400"/>
              </a:lnSpc>
            </a:pPr>
            <a:r>
              <a:rPr lang="en-US" sz="2400" b="1" dirty="0">
                <a:solidFill>
                  <a:srgbClr val="00B295"/>
                </a:solidFill>
                <a:latin typeface="Segoe UI" panose="020B0502040204020203" pitchFamily="34" charset="0"/>
                <a:cs typeface="Segoe UI" panose="020B0502040204020203" pitchFamily="34" charset="0"/>
              </a:rPr>
              <a:t>Problem</a:t>
            </a:r>
            <a:r>
              <a:rPr lang="en-US" sz="2400" b="1" dirty="0">
                <a:solidFill>
                  <a:srgbClr val="00B295"/>
                </a:solidFill>
              </a:rPr>
              <a:t> Information from out-out machines is NOT missing at random</a:t>
            </a:r>
          </a:p>
        </p:txBody>
      </p:sp>
      <p:pic>
        <p:nvPicPr>
          <p:cNvPr id="5122" name="Picture 2" descr="Image result for windows 10 box">
            <a:extLst>
              <a:ext uri="{FF2B5EF4-FFF2-40B4-BE49-F238E27FC236}">
                <a16:creationId xmlns:a16="http://schemas.microsoft.com/office/drawing/2014/main" id="{004E1F10-BDD7-4028-A480-FC2C5D06606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700" b="99400" l="10000" r="90000">
                        <a14:foregroundMark x1="16647" y1="13173" x2="25100" y2="5100"/>
                        <a14:foregroundMark x1="25100" y1="5100" x2="76300" y2="10800"/>
                        <a14:foregroundMark x1="76300" y1="10800" x2="81800" y2="27000"/>
                        <a14:foregroundMark x1="16391" y1="54206" x2="16393" y2="54762"/>
                        <a14:foregroundMark x1="17582" y1="86105" x2="19800" y2="93700"/>
                        <a14:foregroundMark x1="19800" y1="93700" x2="69500" y2="81600"/>
                        <a14:foregroundMark x1="69500" y1="81600" x2="77100" y2="71800"/>
                        <a14:foregroundMark x1="77100" y1="71800" x2="80200" y2="15800"/>
                        <a14:foregroundMark x1="80200" y1="15800" x2="68600" y2="10400"/>
                        <a14:foregroundMark x1="68600" y1="10400" x2="17720" y2="4812"/>
                        <a14:foregroundMark x1="20300" y1="5800" x2="20300" y2="28300"/>
                        <a14:foregroundMark x1="20300" y1="28300" x2="43000" y2="14100"/>
                        <a14:foregroundMark x1="43000" y1="14100" x2="29200" y2="53300"/>
                        <a14:foregroundMark x1="29200" y1="53300" x2="48100" y2="45400"/>
                        <a14:foregroundMark x1="48100" y1="45400" x2="43600" y2="60200"/>
                        <a14:foregroundMark x1="43600" y1="60200" x2="44400" y2="79600"/>
                        <a14:foregroundMark x1="44400" y1="79600" x2="36100" y2="94200"/>
                        <a14:foregroundMark x1="36100" y1="94200" x2="57600" y2="85200"/>
                        <a14:foregroundMark x1="57600" y1="85200" x2="56282" y2="93000"/>
                        <a14:foregroundMark x1="62780" y1="92867" x2="67500" y2="88800"/>
                        <a14:foregroundMark x1="67500" y1="88800" x2="71900" y2="67300"/>
                        <a14:foregroundMark x1="71900" y1="67300" x2="70900" y2="53500"/>
                        <a14:foregroundMark x1="70900" y1="53500" x2="70900" y2="53500"/>
                        <a14:backgroundMark x1="69900" y1="95700" x2="45600" y2="99800"/>
                        <a14:backgroundMark x1="54000" y1="97600" x2="59600" y2="94800"/>
                        <a14:backgroundMark x1="53100" y1="96300" x2="62100" y2="94100"/>
                        <a14:backgroundMark x1="62100" y1="93800" x2="54000" y2="94800"/>
                        <a14:backgroundMark x1="62400" y1="93800" x2="59900" y2="94400"/>
                        <a14:backgroundMark x1="13700" y1="4500" x2="13700" y2="32600"/>
                        <a14:backgroundMark x1="16200" y1="3300" x2="12400" y2="32900"/>
                        <a14:backgroundMark x1="12400" y1="32900" x2="11800" y2="34500"/>
                        <a14:backgroundMark x1="14600" y1="15400" x2="15600" y2="54800"/>
                        <a14:backgroundMark x1="14600" y1="54200" x2="15900" y2="86600"/>
                        <a14:backgroundMark x1="14600" y1="56000" x2="15600" y2="55700"/>
                        <a14:backgroundMark x1="15300" y1="55100" x2="16800" y2="59800"/>
                      </a14:backgroundRemoval>
                    </a14:imgEffect>
                  </a14:imgLayer>
                </a14:imgProps>
              </a:ext>
              <a:ext uri="{28A0092B-C50C-407E-A947-70E740481C1C}">
                <a14:useLocalDpi xmlns:a14="http://schemas.microsoft.com/office/drawing/2010/main" val="0"/>
              </a:ext>
            </a:extLst>
          </a:blip>
          <a:srcRect/>
          <a:stretch>
            <a:fillRect/>
          </a:stretch>
        </p:blipFill>
        <p:spPr bwMode="auto">
          <a:xfrm>
            <a:off x="7909109" y="1836003"/>
            <a:ext cx="4183166" cy="4183166"/>
          </a:xfrm>
          <a:prstGeom prst="rect">
            <a:avLst/>
          </a:prstGeom>
          <a:noFill/>
          <a:effectLst>
            <a:outerShdw blurRad="330200" dist="2159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F1A78A3-9303-9348-831A-9EC6312842C3}"/>
              </a:ext>
            </a:extLst>
          </p:cNvPr>
          <p:cNvSpPr/>
          <p:nvPr/>
        </p:nvSpPr>
        <p:spPr bwMode="auto">
          <a:xfrm>
            <a:off x="-602962" y="0"/>
            <a:ext cx="374073" cy="20280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400369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1242-E67B-4D94-BD73-9F58B040AF93}"/>
              </a:ext>
            </a:extLst>
          </p:cNvPr>
          <p:cNvSpPr>
            <a:spLocks noGrp="1"/>
          </p:cNvSpPr>
          <p:nvPr>
            <p:ph type="title"/>
          </p:nvPr>
        </p:nvSpPr>
        <p:spPr/>
        <p:txBody>
          <a:bodyPr/>
          <a:lstStyle/>
          <a:p>
            <a:r>
              <a:rPr lang="en-US" dirty="0"/>
              <a:t>Windows 10 Telemetry</a:t>
            </a:r>
          </a:p>
        </p:txBody>
      </p:sp>
      <p:sp>
        <p:nvSpPr>
          <p:cNvPr id="3" name="Text Placeholder 2">
            <a:extLst>
              <a:ext uri="{FF2B5EF4-FFF2-40B4-BE49-F238E27FC236}">
                <a16:creationId xmlns:a16="http://schemas.microsoft.com/office/drawing/2014/main" id="{5317E4CC-8EE3-43D7-BC21-0F092F5082EC}"/>
              </a:ext>
            </a:extLst>
          </p:cNvPr>
          <p:cNvSpPr>
            <a:spLocks noGrp="1"/>
          </p:cNvSpPr>
          <p:nvPr>
            <p:ph type="body" sz="quarter" idx="10"/>
          </p:nvPr>
        </p:nvSpPr>
        <p:spPr>
          <a:xfrm>
            <a:off x="587372" y="2028033"/>
            <a:ext cx="5032971" cy="2160509"/>
          </a:xfrm>
        </p:spPr>
        <p:txBody>
          <a:bodyPr/>
          <a:lstStyle/>
          <a:p>
            <a:r>
              <a:rPr lang="en-US" sz="2400" dirty="0" err="1"/>
              <a:t>Opt</a:t>
            </a:r>
            <a:r>
              <a:rPr lang="en-US" sz="2400" dirty="0"/>
              <a:t> out users effect on metrics</a:t>
            </a:r>
          </a:p>
          <a:p>
            <a:pPr>
              <a:spcBef>
                <a:spcPts val="1272"/>
              </a:spcBef>
            </a:pPr>
            <a:r>
              <a:rPr lang="en-US" sz="2800" b="1" dirty="0">
                <a:solidFill>
                  <a:srgbClr val="00B295"/>
                </a:solidFill>
              </a:rPr>
              <a:t>out-out machines is NOT missing at random</a:t>
            </a:r>
          </a:p>
          <a:p>
            <a:endParaRPr lang="en-US" sz="2000" dirty="0"/>
          </a:p>
          <a:p>
            <a:endParaRPr lang="en-US" sz="2000" dirty="0"/>
          </a:p>
        </p:txBody>
      </p:sp>
      <p:pic>
        <p:nvPicPr>
          <p:cNvPr id="4" name="Picture 3">
            <a:extLst>
              <a:ext uri="{FF2B5EF4-FFF2-40B4-BE49-F238E27FC236}">
                <a16:creationId xmlns:a16="http://schemas.microsoft.com/office/drawing/2014/main" id="{7475DE6C-1D10-49AC-88E7-A3DB578A355A}"/>
              </a:ext>
            </a:extLst>
          </p:cNvPr>
          <p:cNvPicPr>
            <a:picLocks noChangeAspect="1"/>
          </p:cNvPicPr>
          <p:nvPr/>
        </p:nvPicPr>
        <p:blipFill>
          <a:blip r:embed="rId2"/>
          <a:stretch>
            <a:fillRect/>
          </a:stretch>
        </p:blipFill>
        <p:spPr>
          <a:xfrm>
            <a:off x="6957058" y="996554"/>
            <a:ext cx="5032971" cy="5074480"/>
          </a:xfrm>
          <a:prstGeom prst="rect">
            <a:avLst/>
          </a:prstGeom>
        </p:spPr>
      </p:pic>
    </p:spTree>
    <p:extLst>
      <p:ext uri="{BB962C8B-B14F-4D97-AF65-F5344CB8AC3E}">
        <p14:creationId xmlns:p14="http://schemas.microsoft.com/office/powerpoint/2010/main" val="6412818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3E46-7AA8-423B-9045-A7957EA687F7}"/>
              </a:ext>
            </a:extLst>
          </p:cNvPr>
          <p:cNvSpPr>
            <a:spLocks noGrp="1"/>
          </p:cNvSpPr>
          <p:nvPr>
            <p:ph type="title"/>
          </p:nvPr>
        </p:nvSpPr>
        <p:spPr/>
        <p:txBody>
          <a:bodyPr/>
          <a:lstStyle/>
          <a:p>
            <a:r>
              <a:rPr lang="en-US" dirty="0"/>
              <a:t>Windows 10 Telemetry</a:t>
            </a:r>
          </a:p>
        </p:txBody>
      </p:sp>
      <p:sp>
        <p:nvSpPr>
          <p:cNvPr id="3" name="Text Placeholder 2">
            <a:extLst>
              <a:ext uri="{FF2B5EF4-FFF2-40B4-BE49-F238E27FC236}">
                <a16:creationId xmlns:a16="http://schemas.microsoft.com/office/drawing/2014/main" id="{8FDF1D4A-B7AB-45E9-8E80-A66B11B5A547}"/>
              </a:ext>
            </a:extLst>
          </p:cNvPr>
          <p:cNvSpPr>
            <a:spLocks noGrp="1"/>
          </p:cNvSpPr>
          <p:nvPr>
            <p:ph type="body" sz="quarter" idx="10"/>
          </p:nvPr>
        </p:nvSpPr>
        <p:spPr>
          <a:xfrm>
            <a:off x="587372" y="2028033"/>
            <a:ext cx="7765058" cy="3253651"/>
          </a:xfrm>
        </p:spPr>
        <p:txBody>
          <a:bodyPr/>
          <a:lstStyle/>
          <a:p>
            <a:pPr marL="285750" indent="-285750">
              <a:spcBef>
                <a:spcPts val="1080"/>
              </a:spcBef>
              <a:buFont typeface="Arial" panose="020B0604020202020204" pitchFamily="34" charset="0"/>
              <a:buChar char="•"/>
            </a:pPr>
            <a:r>
              <a:rPr lang="en-US" sz="2000" dirty="0"/>
              <a:t>To help with this problem we needed a solution that could provide us with the signal, but without affecting the privacy of the individuals</a:t>
            </a:r>
          </a:p>
          <a:p>
            <a:pPr marL="285750" indent="-285750">
              <a:spcBef>
                <a:spcPts val="2500"/>
              </a:spcBef>
              <a:buFont typeface="Arial" panose="020B0604020202020204" pitchFamily="34" charset="0"/>
              <a:buChar char="•"/>
            </a:pPr>
            <a:r>
              <a:rPr lang="en-US" sz="2000" b="1" dirty="0">
                <a:solidFill>
                  <a:srgbClr val="00B295"/>
                </a:solidFill>
                <a:latin typeface="Segoe UI Semibold" panose="020B0502040204020203" pitchFamily="34" charset="0"/>
                <a:cs typeface="Segoe UI Semibold" panose="020B0502040204020203" pitchFamily="34" charset="0"/>
              </a:rPr>
              <a:t>Solution: use Differential Privacy</a:t>
            </a:r>
          </a:p>
          <a:p>
            <a:pPr lvl="1">
              <a:spcBef>
                <a:spcPts val="1080"/>
              </a:spcBef>
            </a:pPr>
            <a:r>
              <a:rPr lang="en-US" b="1" dirty="0">
                <a:latin typeface="Segoe UI Semibold" panose="020B0502040204020203" pitchFamily="34" charset="0"/>
                <a:cs typeface="Segoe UI Semibold" panose="020B0502040204020203" pitchFamily="34" charset="0"/>
              </a:rPr>
              <a:t>We can’t have a trusted curator </a:t>
            </a:r>
            <a:r>
              <a:rPr lang="en-US" b="1" dirty="0">
                <a:latin typeface="Segoe UI Semibold" panose="020B0502040204020203" pitchFamily="34" charset="0"/>
                <a:cs typeface="Segoe UI Semibold" panose="020B0502040204020203" pitchFamily="34" charset="0"/>
                <a:sym typeface="Wingdings" panose="05000000000000000000" pitchFamily="2" charset="2"/>
              </a:rPr>
              <a:t> Local Differential Privacy (LDP)</a:t>
            </a:r>
          </a:p>
          <a:p>
            <a:pPr lvl="1">
              <a:spcBef>
                <a:spcPts val="1080"/>
              </a:spcBef>
            </a:pPr>
            <a:r>
              <a:rPr lang="en-US" dirty="0"/>
              <a:t>In LDP differential privacy happens before data is being transmitted</a:t>
            </a:r>
          </a:p>
          <a:p>
            <a:pPr lvl="1">
              <a:spcBef>
                <a:spcPts val="1080"/>
              </a:spcBef>
            </a:pPr>
            <a:r>
              <a:rPr lang="en-US" dirty="0">
                <a:sym typeface="Wingdings" panose="05000000000000000000" pitchFamily="2" charset="2"/>
              </a:rPr>
              <a:t>LDP is a generalization from S.L Warner’s Randomize response</a:t>
            </a:r>
          </a:p>
        </p:txBody>
      </p:sp>
      <p:pic>
        <p:nvPicPr>
          <p:cNvPr id="4" name="Picture 3">
            <a:extLst>
              <a:ext uri="{FF2B5EF4-FFF2-40B4-BE49-F238E27FC236}">
                <a16:creationId xmlns:a16="http://schemas.microsoft.com/office/drawing/2014/main" id="{0170A082-0F17-41D8-AAE1-1907424C31F2}"/>
              </a:ext>
            </a:extLst>
          </p:cNvPr>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5737" y="5404700"/>
            <a:ext cx="9573578" cy="1015847"/>
          </a:xfrm>
          <a:prstGeom prst="rect">
            <a:avLst/>
          </a:prstGeom>
          <a:noFill/>
          <a:ln>
            <a:noFill/>
          </a:ln>
        </p:spPr>
      </p:pic>
      <p:pic>
        <p:nvPicPr>
          <p:cNvPr id="5" name="Picture 4">
            <a:extLst>
              <a:ext uri="{FF2B5EF4-FFF2-40B4-BE49-F238E27FC236}">
                <a16:creationId xmlns:a16="http://schemas.microsoft.com/office/drawing/2014/main" id="{9E9A8BD6-1EF1-4E9A-98DD-43C6362A9686}"/>
              </a:ext>
            </a:extLst>
          </p:cNvPr>
          <p:cNvPicPr>
            <a:picLocks noChangeAspect="1"/>
          </p:cNvPicPr>
          <p:nvPr/>
        </p:nvPicPr>
        <p:blipFill>
          <a:blip r:embed="rId3"/>
          <a:stretch>
            <a:fillRect/>
          </a:stretch>
        </p:blipFill>
        <p:spPr>
          <a:xfrm>
            <a:off x="8573527" y="464025"/>
            <a:ext cx="3174845" cy="4670012"/>
          </a:xfrm>
          <a:prstGeom prst="rect">
            <a:avLst/>
          </a:prstGeom>
        </p:spPr>
      </p:pic>
    </p:spTree>
    <p:extLst>
      <p:ext uri="{BB962C8B-B14F-4D97-AF65-F5344CB8AC3E}">
        <p14:creationId xmlns:p14="http://schemas.microsoft.com/office/powerpoint/2010/main" val="14379011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C6A5-9804-4D1A-847C-76A475CB7742}"/>
              </a:ext>
            </a:extLst>
          </p:cNvPr>
          <p:cNvSpPr>
            <a:spLocks noGrp="1"/>
          </p:cNvSpPr>
          <p:nvPr>
            <p:ph type="title"/>
          </p:nvPr>
        </p:nvSpPr>
        <p:spPr/>
        <p:txBody>
          <a:bodyPr/>
          <a:lstStyle/>
          <a:p>
            <a:r>
              <a:rPr lang="en-US" dirty="0"/>
              <a:t>Windows 10 Telemetry</a:t>
            </a:r>
          </a:p>
        </p:txBody>
      </p:sp>
      <p:sp>
        <p:nvSpPr>
          <p:cNvPr id="3" name="Text Placeholder 2">
            <a:extLst>
              <a:ext uri="{FF2B5EF4-FFF2-40B4-BE49-F238E27FC236}">
                <a16:creationId xmlns:a16="http://schemas.microsoft.com/office/drawing/2014/main" id="{DEA10756-6133-4AD3-9952-E22BD76D547C}"/>
              </a:ext>
            </a:extLst>
          </p:cNvPr>
          <p:cNvSpPr>
            <a:spLocks noGrp="1"/>
          </p:cNvSpPr>
          <p:nvPr>
            <p:ph type="body" sz="quarter" idx="10"/>
          </p:nvPr>
        </p:nvSpPr>
        <p:spPr>
          <a:xfrm>
            <a:off x="587372" y="2028033"/>
            <a:ext cx="8051661" cy="3540254"/>
          </a:xfrm>
        </p:spPr>
        <p:txBody>
          <a:bodyPr/>
          <a:lstStyle/>
          <a:p>
            <a:pPr marL="285750" indent="-285750">
              <a:spcBef>
                <a:spcPts val="1680"/>
              </a:spcBef>
              <a:buFont typeface="Arial" panose="020B0604020202020204" pitchFamily="34" charset="0"/>
              <a:buChar char="•"/>
            </a:pPr>
            <a:r>
              <a:rPr lang="en-US" sz="2000" dirty="0"/>
              <a:t>For a lot of LDP models (for example in surveys) you collect the data once, and this works very well</a:t>
            </a:r>
          </a:p>
          <a:p>
            <a:pPr marL="285750" indent="-285750">
              <a:spcBef>
                <a:spcPts val="1680"/>
              </a:spcBef>
              <a:buFont typeface="Arial" panose="020B0604020202020204" pitchFamily="34" charset="0"/>
              <a:buChar char="•"/>
            </a:pPr>
            <a:r>
              <a:rPr lang="en-US" sz="2000" dirty="0"/>
              <a:t>In telemetry, we systematically collect data many times across the lifetime of a device</a:t>
            </a:r>
          </a:p>
          <a:p>
            <a:pPr marL="285750" indent="-285750">
              <a:spcBef>
                <a:spcPts val="1680"/>
              </a:spcBef>
              <a:buFont typeface="Arial" panose="020B0604020202020204" pitchFamily="34" charset="0"/>
              <a:buChar char="•"/>
            </a:pPr>
            <a:r>
              <a:rPr lang="en-US" sz="2000" dirty="0"/>
              <a:t>We do have a privacy leakage problem, given that every time we collect telemetry, we lose some privacy</a:t>
            </a:r>
          </a:p>
        </p:txBody>
      </p:sp>
      <p:sp>
        <p:nvSpPr>
          <p:cNvPr id="4" name="Eye" title="Icon of an eye">
            <a:extLst>
              <a:ext uri="{FF2B5EF4-FFF2-40B4-BE49-F238E27FC236}">
                <a16:creationId xmlns:a16="http://schemas.microsoft.com/office/drawing/2014/main" id="{5488418F-9609-1343-ABF4-BFD0A1E06A7E}"/>
              </a:ext>
            </a:extLst>
          </p:cNvPr>
          <p:cNvSpPr>
            <a:spLocks noChangeAspect="1" noEditPoints="1"/>
          </p:cNvSpPr>
          <p:nvPr/>
        </p:nvSpPr>
        <p:spPr bwMode="auto">
          <a:xfrm>
            <a:off x="9302894" y="4951924"/>
            <a:ext cx="2232718" cy="1232726"/>
          </a:xfrm>
          <a:custGeom>
            <a:avLst/>
            <a:gdLst>
              <a:gd name="T0" fmla="*/ 3 w 346"/>
              <a:gd name="T1" fmla="*/ 91 h 190"/>
              <a:gd name="T2" fmla="*/ 173 w 346"/>
              <a:gd name="T3" fmla="*/ 0 h 190"/>
              <a:gd name="T4" fmla="*/ 346 w 346"/>
              <a:gd name="T5" fmla="*/ 95 h 190"/>
              <a:gd name="T6" fmla="*/ 173 w 346"/>
              <a:gd name="T7" fmla="*/ 190 h 190"/>
              <a:gd name="T8" fmla="*/ 6 w 346"/>
              <a:gd name="T9" fmla="*/ 102 h 190"/>
              <a:gd name="T10" fmla="*/ 0 w 346"/>
              <a:gd name="T11" fmla="*/ 95 h 190"/>
              <a:gd name="T12" fmla="*/ 3 w 346"/>
              <a:gd name="T13" fmla="*/ 91 h 190"/>
              <a:gd name="T14" fmla="*/ 173 w 346"/>
              <a:gd name="T15" fmla="*/ 0 h 190"/>
              <a:gd name="T16" fmla="*/ 73 w 346"/>
              <a:gd name="T17" fmla="*/ 95 h 190"/>
              <a:gd name="T18" fmla="*/ 173 w 346"/>
              <a:gd name="T19" fmla="*/ 190 h 190"/>
              <a:gd name="T20" fmla="*/ 273 w 346"/>
              <a:gd name="T21" fmla="*/ 95 h 190"/>
              <a:gd name="T22" fmla="*/ 173 w 346"/>
              <a:gd name="T23" fmla="*/ 0 h 190"/>
              <a:gd name="T24" fmla="*/ 173 w 346"/>
              <a:gd name="T25" fmla="*/ 56 h 190"/>
              <a:gd name="T26" fmla="*/ 134 w 346"/>
              <a:gd name="T27" fmla="*/ 95 h 190"/>
              <a:gd name="T28" fmla="*/ 173 w 346"/>
              <a:gd name="T29" fmla="*/ 135 h 190"/>
              <a:gd name="T30" fmla="*/ 213 w 346"/>
              <a:gd name="T31" fmla="*/ 95 h 190"/>
              <a:gd name="T32" fmla="*/ 173 w 346"/>
              <a:gd name="T33" fmla="*/ 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190">
                <a:moveTo>
                  <a:pt x="3" y="91"/>
                </a:moveTo>
                <a:cubicBezTo>
                  <a:pt x="17" y="73"/>
                  <a:pt x="77" y="0"/>
                  <a:pt x="173" y="0"/>
                </a:cubicBezTo>
                <a:cubicBezTo>
                  <a:pt x="283" y="0"/>
                  <a:pt x="346" y="95"/>
                  <a:pt x="346" y="95"/>
                </a:cubicBezTo>
                <a:cubicBezTo>
                  <a:pt x="346" y="95"/>
                  <a:pt x="283" y="190"/>
                  <a:pt x="173" y="190"/>
                </a:cubicBezTo>
                <a:cubicBezTo>
                  <a:pt x="82" y="190"/>
                  <a:pt x="23" y="125"/>
                  <a:pt x="6" y="102"/>
                </a:cubicBezTo>
                <a:cubicBezTo>
                  <a:pt x="2" y="98"/>
                  <a:pt x="0" y="95"/>
                  <a:pt x="0" y="95"/>
                </a:cubicBezTo>
                <a:cubicBezTo>
                  <a:pt x="0" y="95"/>
                  <a:pt x="1" y="94"/>
                  <a:pt x="3" y="91"/>
                </a:cubicBezTo>
                <a:close/>
                <a:moveTo>
                  <a:pt x="173" y="0"/>
                </a:moveTo>
                <a:cubicBezTo>
                  <a:pt x="118" y="0"/>
                  <a:pt x="73" y="42"/>
                  <a:pt x="73" y="95"/>
                </a:cubicBezTo>
                <a:cubicBezTo>
                  <a:pt x="73" y="148"/>
                  <a:pt x="118" y="190"/>
                  <a:pt x="173" y="190"/>
                </a:cubicBezTo>
                <a:cubicBezTo>
                  <a:pt x="228" y="190"/>
                  <a:pt x="273" y="148"/>
                  <a:pt x="273" y="95"/>
                </a:cubicBezTo>
                <a:cubicBezTo>
                  <a:pt x="273" y="42"/>
                  <a:pt x="228" y="0"/>
                  <a:pt x="173" y="0"/>
                </a:cubicBezTo>
                <a:close/>
                <a:moveTo>
                  <a:pt x="173" y="56"/>
                </a:moveTo>
                <a:cubicBezTo>
                  <a:pt x="151" y="56"/>
                  <a:pt x="134" y="73"/>
                  <a:pt x="134" y="95"/>
                </a:cubicBezTo>
                <a:cubicBezTo>
                  <a:pt x="134" y="117"/>
                  <a:pt x="151" y="135"/>
                  <a:pt x="173" y="135"/>
                </a:cubicBezTo>
                <a:cubicBezTo>
                  <a:pt x="195" y="135"/>
                  <a:pt x="213" y="117"/>
                  <a:pt x="213" y="95"/>
                </a:cubicBezTo>
                <a:cubicBezTo>
                  <a:pt x="213" y="73"/>
                  <a:pt x="195" y="56"/>
                  <a:pt x="173" y="56"/>
                </a:cubicBezTo>
                <a:close/>
              </a:path>
            </a:pathLst>
          </a:cu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5" name="binary" title="Icon of binary code, ones and zeros">
            <a:extLst>
              <a:ext uri="{FF2B5EF4-FFF2-40B4-BE49-F238E27FC236}">
                <a16:creationId xmlns:a16="http://schemas.microsoft.com/office/drawing/2014/main" id="{7321CDA0-CC61-7C47-BB65-32AE42027244}"/>
              </a:ext>
            </a:extLst>
          </p:cNvPr>
          <p:cNvSpPr>
            <a:spLocks noChangeAspect="1" noEditPoints="1"/>
          </p:cNvSpPr>
          <p:nvPr/>
        </p:nvSpPr>
        <p:spPr bwMode="auto">
          <a:xfrm>
            <a:off x="9691763" y="3382108"/>
            <a:ext cx="1421714" cy="1227646"/>
          </a:xfrm>
          <a:custGeom>
            <a:avLst/>
            <a:gdLst>
              <a:gd name="T0" fmla="*/ 0 w 245"/>
              <a:gd name="T1" fmla="*/ 48 h 212"/>
              <a:gd name="T2" fmla="*/ 92 w 245"/>
              <a:gd name="T3" fmla="*/ 48 h 212"/>
              <a:gd name="T4" fmla="*/ 183 w 245"/>
              <a:gd name="T5" fmla="*/ 48 h 212"/>
              <a:gd name="T6" fmla="*/ 62 w 245"/>
              <a:gd name="T7" fmla="*/ 15 h 212"/>
              <a:gd name="T8" fmla="*/ 46 w 245"/>
              <a:gd name="T9" fmla="*/ 0 h 212"/>
              <a:gd name="T10" fmla="*/ 30 w 245"/>
              <a:gd name="T11" fmla="*/ 33 h 212"/>
              <a:gd name="T12" fmla="*/ 46 w 245"/>
              <a:gd name="T13" fmla="*/ 49 h 212"/>
              <a:gd name="T14" fmla="*/ 153 w 245"/>
              <a:gd name="T15" fmla="*/ 33 h 212"/>
              <a:gd name="T16" fmla="*/ 137 w 245"/>
              <a:gd name="T17" fmla="*/ 0 h 212"/>
              <a:gd name="T18" fmla="*/ 122 w 245"/>
              <a:gd name="T19" fmla="*/ 15 h 212"/>
              <a:gd name="T20" fmla="*/ 137 w 245"/>
              <a:gd name="T21" fmla="*/ 49 h 212"/>
              <a:gd name="T22" fmla="*/ 153 w 245"/>
              <a:gd name="T23" fmla="*/ 33 h 212"/>
              <a:gd name="T24" fmla="*/ 245 w 245"/>
              <a:gd name="T25" fmla="*/ 15 h 212"/>
              <a:gd name="T26" fmla="*/ 229 w 245"/>
              <a:gd name="T27" fmla="*/ 0 h 212"/>
              <a:gd name="T28" fmla="*/ 213 w 245"/>
              <a:gd name="T29" fmla="*/ 33 h 212"/>
              <a:gd name="T30" fmla="*/ 229 w 245"/>
              <a:gd name="T31" fmla="*/ 49 h 212"/>
              <a:gd name="T32" fmla="*/ 0 w 245"/>
              <a:gd name="T33" fmla="*/ 163 h 212"/>
              <a:gd name="T34" fmla="*/ 92 w 245"/>
              <a:gd name="T35" fmla="*/ 163 h 212"/>
              <a:gd name="T36" fmla="*/ 183 w 245"/>
              <a:gd name="T37" fmla="*/ 163 h 212"/>
              <a:gd name="T38" fmla="*/ 62 w 245"/>
              <a:gd name="T39" fmla="*/ 196 h 212"/>
              <a:gd name="T40" fmla="*/ 46 w 245"/>
              <a:gd name="T41" fmla="*/ 163 h 212"/>
              <a:gd name="T42" fmla="*/ 30 w 245"/>
              <a:gd name="T43" fmla="*/ 179 h 212"/>
              <a:gd name="T44" fmla="*/ 46 w 245"/>
              <a:gd name="T45" fmla="*/ 212 h 212"/>
              <a:gd name="T46" fmla="*/ 62 w 245"/>
              <a:gd name="T47" fmla="*/ 196 h 212"/>
              <a:gd name="T48" fmla="*/ 153 w 245"/>
              <a:gd name="T49" fmla="*/ 179 h 212"/>
              <a:gd name="T50" fmla="*/ 137 w 245"/>
              <a:gd name="T51" fmla="*/ 163 h 212"/>
              <a:gd name="T52" fmla="*/ 122 w 245"/>
              <a:gd name="T53" fmla="*/ 196 h 212"/>
              <a:gd name="T54" fmla="*/ 137 w 245"/>
              <a:gd name="T55" fmla="*/ 212 h 212"/>
              <a:gd name="T56" fmla="*/ 245 w 245"/>
              <a:gd name="T57" fmla="*/ 196 h 212"/>
              <a:gd name="T58" fmla="*/ 229 w 245"/>
              <a:gd name="T59" fmla="*/ 163 h 212"/>
              <a:gd name="T60" fmla="*/ 213 w 245"/>
              <a:gd name="T61" fmla="*/ 179 h 212"/>
              <a:gd name="T62" fmla="*/ 229 w 245"/>
              <a:gd name="T63" fmla="*/ 212 h 212"/>
              <a:gd name="T64" fmla="*/ 245 w 245"/>
              <a:gd name="T65" fmla="*/ 196 h 212"/>
              <a:gd name="T66" fmla="*/ 62 w 245"/>
              <a:gd name="T67" fmla="*/ 131 h 212"/>
              <a:gd name="T68" fmla="*/ 153 w 245"/>
              <a:gd name="T69" fmla="*/ 131 h 212"/>
              <a:gd name="T70" fmla="*/ 32 w 245"/>
              <a:gd name="T71" fmla="*/ 98 h 212"/>
              <a:gd name="T72" fmla="*/ 16 w 245"/>
              <a:gd name="T73" fmla="*/ 83 h 212"/>
              <a:gd name="T74" fmla="*/ 0 w 245"/>
              <a:gd name="T75" fmla="*/ 116 h 212"/>
              <a:gd name="T76" fmla="*/ 16 w 245"/>
              <a:gd name="T77" fmla="*/ 132 h 212"/>
              <a:gd name="T78" fmla="*/ 123 w 245"/>
              <a:gd name="T79" fmla="*/ 116 h 212"/>
              <a:gd name="T80" fmla="*/ 107 w 245"/>
              <a:gd name="T81" fmla="*/ 83 h 212"/>
              <a:gd name="T82" fmla="*/ 92 w 245"/>
              <a:gd name="T83" fmla="*/ 98 h 212"/>
              <a:gd name="T84" fmla="*/ 107 w 245"/>
              <a:gd name="T85" fmla="*/ 132 h 212"/>
              <a:gd name="T86" fmla="*/ 123 w 245"/>
              <a:gd name="T87" fmla="*/ 116 h 212"/>
              <a:gd name="T88" fmla="*/ 215 w 245"/>
              <a:gd name="T89" fmla="*/ 98 h 212"/>
              <a:gd name="T90" fmla="*/ 199 w 245"/>
              <a:gd name="T91" fmla="*/ 83 h 212"/>
              <a:gd name="T92" fmla="*/ 183 w 245"/>
              <a:gd name="T93" fmla="*/ 116 h 212"/>
              <a:gd name="T94" fmla="*/ 199 w 245"/>
              <a:gd name="T95" fmla="*/ 132 h 212"/>
              <a:gd name="T96" fmla="*/ 245 w 245"/>
              <a:gd name="T97"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212">
                <a:moveTo>
                  <a:pt x="0" y="0"/>
                </a:moveTo>
                <a:cubicBezTo>
                  <a:pt x="0" y="48"/>
                  <a:pt x="0" y="48"/>
                  <a:pt x="0" y="48"/>
                </a:cubicBezTo>
                <a:moveTo>
                  <a:pt x="92" y="0"/>
                </a:moveTo>
                <a:cubicBezTo>
                  <a:pt x="92" y="48"/>
                  <a:pt x="92" y="48"/>
                  <a:pt x="92" y="48"/>
                </a:cubicBezTo>
                <a:moveTo>
                  <a:pt x="183" y="0"/>
                </a:moveTo>
                <a:cubicBezTo>
                  <a:pt x="183" y="48"/>
                  <a:pt x="183" y="48"/>
                  <a:pt x="183" y="48"/>
                </a:cubicBezTo>
                <a:moveTo>
                  <a:pt x="62" y="33"/>
                </a:moveTo>
                <a:cubicBezTo>
                  <a:pt x="62" y="15"/>
                  <a:pt x="62" y="15"/>
                  <a:pt x="62" y="15"/>
                </a:cubicBezTo>
                <a:cubicBezTo>
                  <a:pt x="62" y="7"/>
                  <a:pt x="55" y="0"/>
                  <a:pt x="46" y="0"/>
                </a:cubicBezTo>
                <a:cubicBezTo>
                  <a:pt x="46" y="0"/>
                  <a:pt x="46" y="0"/>
                  <a:pt x="46" y="0"/>
                </a:cubicBezTo>
                <a:cubicBezTo>
                  <a:pt x="37" y="0"/>
                  <a:pt x="30" y="7"/>
                  <a:pt x="30" y="15"/>
                </a:cubicBezTo>
                <a:cubicBezTo>
                  <a:pt x="30" y="33"/>
                  <a:pt x="30" y="33"/>
                  <a:pt x="30" y="33"/>
                </a:cubicBezTo>
                <a:cubicBezTo>
                  <a:pt x="30" y="41"/>
                  <a:pt x="37" y="49"/>
                  <a:pt x="46" y="49"/>
                </a:cubicBezTo>
                <a:cubicBezTo>
                  <a:pt x="46" y="49"/>
                  <a:pt x="46" y="49"/>
                  <a:pt x="46" y="49"/>
                </a:cubicBezTo>
                <a:cubicBezTo>
                  <a:pt x="55" y="49"/>
                  <a:pt x="62" y="41"/>
                  <a:pt x="62" y="33"/>
                </a:cubicBezTo>
                <a:close/>
                <a:moveTo>
                  <a:pt x="153" y="33"/>
                </a:moveTo>
                <a:cubicBezTo>
                  <a:pt x="153" y="15"/>
                  <a:pt x="153" y="15"/>
                  <a:pt x="153" y="15"/>
                </a:cubicBezTo>
                <a:cubicBezTo>
                  <a:pt x="153" y="7"/>
                  <a:pt x="146" y="0"/>
                  <a:pt x="137" y="0"/>
                </a:cubicBezTo>
                <a:cubicBezTo>
                  <a:pt x="137" y="0"/>
                  <a:pt x="137" y="0"/>
                  <a:pt x="137" y="0"/>
                </a:cubicBezTo>
                <a:cubicBezTo>
                  <a:pt x="129" y="0"/>
                  <a:pt x="122" y="7"/>
                  <a:pt x="122" y="15"/>
                </a:cubicBezTo>
                <a:cubicBezTo>
                  <a:pt x="122" y="33"/>
                  <a:pt x="122" y="33"/>
                  <a:pt x="122" y="33"/>
                </a:cubicBezTo>
                <a:cubicBezTo>
                  <a:pt x="122" y="41"/>
                  <a:pt x="129" y="49"/>
                  <a:pt x="137" y="49"/>
                </a:cubicBezTo>
                <a:cubicBezTo>
                  <a:pt x="137" y="49"/>
                  <a:pt x="137" y="49"/>
                  <a:pt x="137" y="49"/>
                </a:cubicBezTo>
                <a:cubicBezTo>
                  <a:pt x="146" y="49"/>
                  <a:pt x="153" y="41"/>
                  <a:pt x="153" y="33"/>
                </a:cubicBezTo>
                <a:close/>
                <a:moveTo>
                  <a:pt x="245" y="33"/>
                </a:moveTo>
                <a:cubicBezTo>
                  <a:pt x="245" y="15"/>
                  <a:pt x="245" y="15"/>
                  <a:pt x="245" y="15"/>
                </a:cubicBezTo>
                <a:cubicBezTo>
                  <a:pt x="245" y="7"/>
                  <a:pt x="237" y="0"/>
                  <a:pt x="229" y="0"/>
                </a:cubicBezTo>
                <a:cubicBezTo>
                  <a:pt x="229" y="0"/>
                  <a:pt x="229" y="0"/>
                  <a:pt x="229" y="0"/>
                </a:cubicBezTo>
                <a:cubicBezTo>
                  <a:pt x="220" y="0"/>
                  <a:pt x="213" y="7"/>
                  <a:pt x="213" y="15"/>
                </a:cubicBezTo>
                <a:cubicBezTo>
                  <a:pt x="213" y="33"/>
                  <a:pt x="213" y="33"/>
                  <a:pt x="213" y="33"/>
                </a:cubicBezTo>
                <a:cubicBezTo>
                  <a:pt x="213" y="41"/>
                  <a:pt x="220" y="49"/>
                  <a:pt x="229" y="49"/>
                </a:cubicBezTo>
                <a:cubicBezTo>
                  <a:pt x="229" y="49"/>
                  <a:pt x="229" y="49"/>
                  <a:pt x="229" y="49"/>
                </a:cubicBezTo>
                <a:cubicBezTo>
                  <a:pt x="237" y="49"/>
                  <a:pt x="245" y="41"/>
                  <a:pt x="245" y="33"/>
                </a:cubicBezTo>
                <a:close/>
                <a:moveTo>
                  <a:pt x="0" y="163"/>
                </a:moveTo>
                <a:cubicBezTo>
                  <a:pt x="0" y="212"/>
                  <a:pt x="0" y="212"/>
                  <a:pt x="0" y="212"/>
                </a:cubicBezTo>
                <a:moveTo>
                  <a:pt x="92" y="163"/>
                </a:moveTo>
                <a:cubicBezTo>
                  <a:pt x="92" y="212"/>
                  <a:pt x="92" y="212"/>
                  <a:pt x="92" y="212"/>
                </a:cubicBezTo>
                <a:moveTo>
                  <a:pt x="183" y="163"/>
                </a:moveTo>
                <a:cubicBezTo>
                  <a:pt x="183" y="212"/>
                  <a:pt x="183" y="212"/>
                  <a:pt x="183" y="212"/>
                </a:cubicBezTo>
                <a:moveTo>
                  <a:pt x="62" y="196"/>
                </a:moveTo>
                <a:cubicBezTo>
                  <a:pt x="62" y="179"/>
                  <a:pt x="62" y="179"/>
                  <a:pt x="62" y="179"/>
                </a:cubicBezTo>
                <a:cubicBezTo>
                  <a:pt x="62" y="170"/>
                  <a:pt x="55" y="163"/>
                  <a:pt x="46" y="163"/>
                </a:cubicBezTo>
                <a:cubicBezTo>
                  <a:pt x="46" y="163"/>
                  <a:pt x="46" y="163"/>
                  <a:pt x="46" y="163"/>
                </a:cubicBezTo>
                <a:cubicBezTo>
                  <a:pt x="37" y="163"/>
                  <a:pt x="30" y="170"/>
                  <a:pt x="30" y="179"/>
                </a:cubicBezTo>
                <a:cubicBezTo>
                  <a:pt x="30" y="196"/>
                  <a:pt x="30" y="196"/>
                  <a:pt x="30" y="196"/>
                </a:cubicBezTo>
                <a:cubicBezTo>
                  <a:pt x="30" y="205"/>
                  <a:pt x="37" y="212"/>
                  <a:pt x="46" y="212"/>
                </a:cubicBezTo>
                <a:cubicBezTo>
                  <a:pt x="46" y="212"/>
                  <a:pt x="46" y="212"/>
                  <a:pt x="46" y="212"/>
                </a:cubicBezTo>
                <a:cubicBezTo>
                  <a:pt x="55" y="212"/>
                  <a:pt x="62" y="205"/>
                  <a:pt x="62" y="196"/>
                </a:cubicBezTo>
                <a:close/>
                <a:moveTo>
                  <a:pt x="153" y="196"/>
                </a:moveTo>
                <a:cubicBezTo>
                  <a:pt x="153" y="179"/>
                  <a:pt x="153" y="179"/>
                  <a:pt x="153" y="179"/>
                </a:cubicBezTo>
                <a:cubicBezTo>
                  <a:pt x="153" y="170"/>
                  <a:pt x="146" y="163"/>
                  <a:pt x="137" y="163"/>
                </a:cubicBezTo>
                <a:cubicBezTo>
                  <a:pt x="137" y="163"/>
                  <a:pt x="137" y="163"/>
                  <a:pt x="137" y="163"/>
                </a:cubicBezTo>
                <a:cubicBezTo>
                  <a:pt x="129" y="163"/>
                  <a:pt x="122" y="170"/>
                  <a:pt x="122" y="179"/>
                </a:cubicBezTo>
                <a:cubicBezTo>
                  <a:pt x="122" y="196"/>
                  <a:pt x="122" y="196"/>
                  <a:pt x="122" y="196"/>
                </a:cubicBezTo>
                <a:cubicBezTo>
                  <a:pt x="122" y="205"/>
                  <a:pt x="129" y="212"/>
                  <a:pt x="137" y="212"/>
                </a:cubicBezTo>
                <a:cubicBezTo>
                  <a:pt x="137" y="212"/>
                  <a:pt x="137" y="212"/>
                  <a:pt x="137" y="212"/>
                </a:cubicBezTo>
                <a:cubicBezTo>
                  <a:pt x="146" y="212"/>
                  <a:pt x="153" y="205"/>
                  <a:pt x="153" y="196"/>
                </a:cubicBezTo>
                <a:close/>
                <a:moveTo>
                  <a:pt x="245" y="196"/>
                </a:moveTo>
                <a:cubicBezTo>
                  <a:pt x="245" y="179"/>
                  <a:pt x="245" y="179"/>
                  <a:pt x="245" y="179"/>
                </a:cubicBezTo>
                <a:cubicBezTo>
                  <a:pt x="245" y="170"/>
                  <a:pt x="237" y="163"/>
                  <a:pt x="229" y="163"/>
                </a:cubicBezTo>
                <a:cubicBezTo>
                  <a:pt x="229" y="163"/>
                  <a:pt x="229" y="163"/>
                  <a:pt x="229" y="163"/>
                </a:cubicBezTo>
                <a:cubicBezTo>
                  <a:pt x="220" y="163"/>
                  <a:pt x="213" y="170"/>
                  <a:pt x="213" y="179"/>
                </a:cubicBezTo>
                <a:cubicBezTo>
                  <a:pt x="213" y="196"/>
                  <a:pt x="213" y="196"/>
                  <a:pt x="213" y="196"/>
                </a:cubicBezTo>
                <a:cubicBezTo>
                  <a:pt x="213" y="205"/>
                  <a:pt x="220" y="212"/>
                  <a:pt x="229" y="212"/>
                </a:cubicBezTo>
                <a:cubicBezTo>
                  <a:pt x="229" y="212"/>
                  <a:pt x="229" y="212"/>
                  <a:pt x="229" y="212"/>
                </a:cubicBezTo>
                <a:cubicBezTo>
                  <a:pt x="237" y="212"/>
                  <a:pt x="245" y="205"/>
                  <a:pt x="245" y="196"/>
                </a:cubicBezTo>
                <a:close/>
                <a:moveTo>
                  <a:pt x="62" y="83"/>
                </a:moveTo>
                <a:cubicBezTo>
                  <a:pt x="62" y="131"/>
                  <a:pt x="62" y="131"/>
                  <a:pt x="62" y="131"/>
                </a:cubicBezTo>
                <a:moveTo>
                  <a:pt x="153" y="83"/>
                </a:moveTo>
                <a:cubicBezTo>
                  <a:pt x="153" y="131"/>
                  <a:pt x="153" y="131"/>
                  <a:pt x="153" y="131"/>
                </a:cubicBezTo>
                <a:moveTo>
                  <a:pt x="32" y="116"/>
                </a:moveTo>
                <a:cubicBezTo>
                  <a:pt x="32" y="98"/>
                  <a:pt x="32" y="98"/>
                  <a:pt x="32" y="98"/>
                </a:cubicBezTo>
                <a:cubicBezTo>
                  <a:pt x="32" y="90"/>
                  <a:pt x="25" y="83"/>
                  <a:pt x="16" y="83"/>
                </a:cubicBezTo>
                <a:cubicBezTo>
                  <a:pt x="16" y="83"/>
                  <a:pt x="16" y="83"/>
                  <a:pt x="16" y="83"/>
                </a:cubicBezTo>
                <a:cubicBezTo>
                  <a:pt x="7" y="83"/>
                  <a:pt x="0" y="90"/>
                  <a:pt x="0" y="98"/>
                </a:cubicBezTo>
                <a:cubicBezTo>
                  <a:pt x="0" y="116"/>
                  <a:pt x="0" y="116"/>
                  <a:pt x="0" y="116"/>
                </a:cubicBezTo>
                <a:cubicBezTo>
                  <a:pt x="0" y="124"/>
                  <a:pt x="7" y="132"/>
                  <a:pt x="16" y="132"/>
                </a:cubicBezTo>
                <a:cubicBezTo>
                  <a:pt x="16" y="132"/>
                  <a:pt x="16" y="132"/>
                  <a:pt x="16" y="132"/>
                </a:cubicBezTo>
                <a:cubicBezTo>
                  <a:pt x="25" y="132"/>
                  <a:pt x="32" y="124"/>
                  <a:pt x="32" y="116"/>
                </a:cubicBezTo>
                <a:close/>
                <a:moveTo>
                  <a:pt x="123" y="116"/>
                </a:moveTo>
                <a:cubicBezTo>
                  <a:pt x="123" y="98"/>
                  <a:pt x="123" y="98"/>
                  <a:pt x="123" y="98"/>
                </a:cubicBezTo>
                <a:cubicBezTo>
                  <a:pt x="123" y="90"/>
                  <a:pt x="116" y="83"/>
                  <a:pt x="107" y="83"/>
                </a:cubicBezTo>
                <a:cubicBezTo>
                  <a:pt x="107" y="83"/>
                  <a:pt x="107" y="83"/>
                  <a:pt x="107" y="83"/>
                </a:cubicBezTo>
                <a:cubicBezTo>
                  <a:pt x="99" y="83"/>
                  <a:pt x="92" y="90"/>
                  <a:pt x="92" y="98"/>
                </a:cubicBezTo>
                <a:cubicBezTo>
                  <a:pt x="92" y="116"/>
                  <a:pt x="92" y="116"/>
                  <a:pt x="92" y="116"/>
                </a:cubicBezTo>
                <a:cubicBezTo>
                  <a:pt x="92" y="124"/>
                  <a:pt x="99" y="132"/>
                  <a:pt x="107" y="132"/>
                </a:cubicBezTo>
                <a:cubicBezTo>
                  <a:pt x="107" y="132"/>
                  <a:pt x="107" y="132"/>
                  <a:pt x="107" y="132"/>
                </a:cubicBezTo>
                <a:cubicBezTo>
                  <a:pt x="116" y="132"/>
                  <a:pt x="123" y="124"/>
                  <a:pt x="123" y="116"/>
                </a:cubicBezTo>
                <a:close/>
                <a:moveTo>
                  <a:pt x="215" y="116"/>
                </a:moveTo>
                <a:cubicBezTo>
                  <a:pt x="215" y="98"/>
                  <a:pt x="215" y="98"/>
                  <a:pt x="215" y="98"/>
                </a:cubicBezTo>
                <a:cubicBezTo>
                  <a:pt x="215" y="90"/>
                  <a:pt x="207" y="83"/>
                  <a:pt x="199" y="83"/>
                </a:cubicBezTo>
                <a:cubicBezTo>
                  <a:pt x="199" y="83"/>
                  <a:pt x="199" y="83"/>
                  <a:pt x="199" y="83"/>
                </a:cubicBezTo>
                <a:cubicBezTo>
                  <a:pt x="190" y="83"/>
                  <a:pt x="183" y="90"/>
                  <a:pt x="183" y="98"/>
                </a:cubicBezTo>
                <a:cubicBezTo>
                  <a:pt x="183" y="116"/>
                  <a:pt x="183" y="116"/>
                  <a:pt x="183" y="116"/>
                </a:cubicBezTo>
                <a:cubicBezTo>
                  <a:pt x="183" y="124"/>
                  <a:pt x="190" y="132"/>
                  <a:pt x="199" y="132"/>
                </a:cubicBezTo>
                <a:cubicBezTo>
                  <a:pt x="199" y="132"/>
                  <a:pt x="199" y="132"/>
                  <a:pt x="199" y="132"/>
                </a:cubicBezTo>
                <a:cubicBezTo>
                  <a:pt x="207" y="132"/>
                  <a:pt x="215" y="124"/>
                  <a:pt x="215" y="116"/>
                </a:cubicBezTo>
                <a:close/>
                <a:moveTo>
                  <a:pt x="245" y="83"/>
                </a:moveTo>
                <a:cubicBezTo>
                  <a:pt x="245" y="131"/>
                  <a:pt x="245" y="131"/>
                  <a:pt x="245" y="131"/>
                </a:cubicBezTo>
              </a:path>
            </a:pathLst>
          </a:cu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4175344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E67C-745D-44D9-BB39-0A5BD880C539}"/>
              </a:ext>
            </a:extLst>
          </p:cNvPr>
          <p:cNvSpPr>
            <a:spLocks noGrp="1"/>
          </p:cNvSpPr>
          <p:nvPr>
            <p:ph type="title"/>
          </p:nvPr>
        </p:nvSpPr>
        <p:spPr/>
        <p:txBody>
          <a:bodyPr/>
          <a:lstStyle/>
          <a:p>
            <a:r>
              <a:rPr lang="en-US" dirty="0"/>
              <a:t>Windows 10 Telemetry</a:t>
            </a:r>
          </a:p>
        </p:txBody>
      </p:sp>
      <p:sp>
        <p:nvSpPr>
          <p:cNvPr id="3" name="Text Placeholder 2">
            <a:extLst>
              <a:ext uri="{FF2B5EF4-FFF2-40B4-BE49-F238E27FC236}">
                <a16:creationId xmlns:a16="http://schemas.microsoft.com/office/drawing/2014/main" id="{54DCCB8E-1705-402F-876E-256321959A96}"/>
              </a:ext>
            </a:extLst>
          </p:cNvPr>
          <p:cNvSpPr>
            <a:spLocks noGrp="1"/>
          </p:cNvSpPr>
          <p:nvPr>
            <p:ph type="body" sz="quarter" idx="10"/>
          </p:nvPr>
        </p:nvSpPr>
        <p:spPr>
          <a:xfrm>
            <a:off x="587372" y="2028033"/>
            <a:ext cx="10846901" cy="2160509"/>
          </a:xfrm>
        </p:spPr>
        <p:txBody>
          <a:bodyPr/>
          <a:lstStyle/>
          <a:p>
            <a:pPr marL="342900" indent="-342900">
              <a:spcBef>
                <a:spcPts val="1776"/>
              </a:spcBef>
              <a:buFont typeface="Arial" panose="020B0604020202020204" pitchFamily="34" charset="0"/>
              <a:buChar char="•"/>
            </a:pPr>
            <a:r>
              <a:rPr lang="en-US" sz="2400" dirty="0"/>
              <a:t>Given T is the number of times we have collected telemetry from a device</a:t>
            </a:r>
          </a:p>
          <a:p>
            <a:pPr marL="342900" indent="-342900">
              <a:spcBef>
                <a:spcPts val="1776"/>
              </a:spcBef>
              <a:buFont typeface="Arial" panose="020B0604020202020204" pitchFamily="34" charset="0"/>
              <a:buChar char="•"/>
            </a:pPr>
            <a:r>
              <a:rPr lang="en-US" sz="2400" dirty="0"/>
              <a:t>and we have an epsilon differentially private mechanism</a:t>
            </a:r>
          </a:p>
          <a:p>
            <a:pPr marL="342900" indent="-342900">
              <a:spcBef>
                <a:spcPts val="1776"/>
              </a:spcBef>
              <a:buFont typeface="Arial" panose="020B0604020202020204" pitchFamily="34" charset="0"/>
              <a:buChar char="•"/>
            </a:pPr>
            <a:r>
              <a:rPr lang="en-US" sz="2400" dirty="0"/>
              <a:t>Worst case  </a:t>
            </a:r>
          </a:p>
          <a:p>
            <a:pPr marL="342900" indent="-342900">
              <a:spcBef>
                <a:spcPts val="1776"/>
              </a:spcBef>
              <a:buFont typeface="Arial" panose="020B0604020202020204" pitchFamily="34" charset="0"/>
              <a:buChar char="•"/>
            </a:pPr>
            <a:r>
              <a:rPr lang="en-US" sz="2400" dirty="0"/>
              <a:t>When T is big, this is too big of a privacy loss </a:t>
            </a:r>
          </a:p>
        </p:txBody>
      </p:sp>
      <p:pic>
        <p:nvPicPr>
          <p:cNvPr id="4" name="Picture 3">
            <a:extLst>
              <a:ext uri="{FF2B5EF4-FFF2-40B4-BE49-F238E27FC236}">
                <a16:creationId xmlns:a16="http://schemas.microsoft.com/office/drawing/2014/main" id="{8B2D205D-FC16-4259-A4CE-76201603A06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14149" y="3127251"/>
            <a:ext cx="701584" cy="503320"/>
          </a:xfrm>
          <a:prstGeom prst="rect">
            <a:avLst/>
          </a:prstGeom>
          <a:noFill/>
          <a:ln>
            <a:noFill/>
          </a:ln>
        </p:spPr>
      </p:pic>
      <p:sp>
        <p:nvSpPr>
          <p:cNvPr id="5" name="monitor" title="Icon of a monitor">
            <a:extLst>
              <a:ext uri="{FF2B5EF4-FFF2-40B4-BE49-F238E27FC236}">
                <a16:creationId xmlns:a16="http://schemas.microsoft.com/office/drawing/2014/main" id="{4DD3F44C-B7D7-2245-9FD4-040E280FB7B5}"/>
              </a:ext>
            </a:extLst>
          </p:cNvPr>
          <p:cNvSpPr>
            <a:spLocks noChangeAspect="1" noEditPoints="1"/>
          </p:cNvSpPr>
          <p:nvPr/>
        </p:nvSpPr>
        <p:spPr bwMode="auto">
          <a:xfrm>
            <a:off x="8652673" y="4842213"/>
            <a:ext cx="1749474" cy="1340785"/>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cxnSp>
        <p:nvCxnSpPr>
          <p:cNvPr id="8" name="Straight Connector 7">
            <a:extLst>
              <a:ext uri="{FF2B5EF4-FFF2-40B4-BE49-F238E27FC236}">
                <a16:creationId xmlns:a16="http://schemas.microsoft.com/office/drawing/2014/main" id="{338FDA1F-6504-E747-8D6A-24C7FD2DC539}"/>
              </a:ext>
            </a:extLst>
          </p:cNvPr>
          <p:cNvCxnSpPr/>
          <p:nvPr/>
        </p:nvCxnSpPr>
        <p:spPr>
          <a:xfrm flipH="1">
            <a:off x="10373147" y="4394703"/>
            <a:ext cx="1" cy="23581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9" name="Rounded Rectangle 8">
            <a:extLst>
              <a:ext uri="{FF2B5EF4-FFF2-40B4-BE49-F238E27FC236}">
                <a16:creationId xmlns:a16="http://schemas.microsoft.com/office/drawing/2014/main" id="{C55BB37A-E9B2-E243-8A38-10D9C495E213}"/>
              </a:ext>
            </a:extLst>
          </p:cNvPr>
          <p:cNvSpPr/>
          <p:nvPr/>
        </p:nvSpPr>
        <p:spPr bwMode="auto">
          <a:xfrm>
            <a:off x="10740862" y="3910907"/>
            <a:ext cx="182623" cy="277635"/>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0" name="Straight Connector 9">
            <a:extLst>
              <a:ext uri="{FF2B5EF4-FFF2-40B4-BE49-F238E27FC236}">
                <a16:creationId xmlns:a16="http://schemas.microsoft.com/office/drawing/2014/main" id="{2E886F10-F9DE-8642-B903-98D94EA26C30}"/>
              </a:ext>
            </a:extLst>
          </p:cNvPr>
          <p:cNvCxnSpPr/>
          <p:nvPr/>
        </p:nvCxnSpPr>
        <p:spPr>
          <a:xfrm flipH="1">
            <a:off x="11176673" y="4477444"/>
            <a:ext cx="1" cy="23581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1" name="Rounded Rectangle 10">
            <a:extLst>
              <a:ext uri="{FF2B5EF4-FFF2-40B4-BE49-F238E27FC236}">
                <a16:creationId xmlns:a16="http://schemas.microsoft.com/office/drawing/2014/main" id="{DC7418B1-C9F9-C242-AFCC-75740FD56B3C}"/>
              </a:ext>
            </a:extLst>
          </p:cNvPr>
          <p:cNvSpPr/>
          <p:nvPr/>
        </p:nvSpPr>
        <p:spPr bwMode="auto">
          <a:xfrm>
            <a:off x="11817694" y="3247293"/>
            <a:ext cx="182623" cy="277635"/>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Connector 11">
            <a:extLst>
              <a:ext uri="{FF2B5EF4-FFF2-40B4-BE49-F238E27FC236}">
                <a16:creationId xmlns:a16="http://schemas.microsoft.com/office/drawing/2014/main" id="{C2CB56CF-24B0-684C-B39A-F638D7F8400F}"/>
              </a:ext>
            </a:extLst>
          </p:cNvPr>
          <p:cNvCxnSpPr/>
          <p:nvPr/>
        </p:nvCxnSpPr>
        <p:spPr>
          <a:xfrm flipH="1">
            <a:off x="11295427" y="3482885"/>
            <a:ext cx="1" cy="23581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3" name="Rounded Rectangle 12">
            <a:extLst>
              <a:ext uri="{FF2B5EF4-FFF2-40B4-BE49-F238E27FC236}">
                <a16:creationId xmlns:a16="http://schemas.microsoft.com/office/drawing/2014/main" id="{BF28BCB0-F5B8-3949-9C58-36C7D1B20FB5}"/>
              </a:ext>
            </a:extLst>
          </p:cNvPr>
          <p:cNvSpPr/>
          <p:nvPr/>
        </p:nvSpPr>
        <p:spPr bwMode="auto">
          <a:xfrm>
            <a:off x="11438881" y="4242825"/>
            <a:ext cx="182623" cy="277635"/>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4" name="Straight Connector 13">
            <a:extLst>
              <a:ext uri="{FF2B5EF4-FFF2-40B4-BE49-F238E27FC236}">
                <a16:creationId xmlns:a16="http://schemas.microsoft.com/office/drawing/2014/main" id="{A6315037-4909-784E-89C6-C1FEE20CDE3C}"/>
              </a:ext>
            </a:extLst>
          </p:cNvPr>
          <p:cNvCxnSpPr/>
          <p:nvPr/>
        </p:nvCxnSpPr>
        <p:spPr>
          <a:xfrm>
            <a:off x="8820892" y="4982268"/>
            <a:ext cx="0" cy="18699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5" name="Rounded Rectangle 14">
            <a:extLst>
              <a:ext uri="{FF2B5EF4-FFF2-40B4-BE49-F238E27FC236}">
                <a16:creationId xmlns:a16="http://schemas.microsoft.com/office/drawing/2014/main" id="{A6E63BAB-ADF1-DB44-8012-F5A738435968}"/>
              </a:ext>
            </a:extLst>
          </p:cNvPr>
          <p:cNvSpPr/>
          <p:nvPr/>
        </p:nvSpPr>
        <p:spPr bwMode="auto">
          <a:xfrm>
            <a:off x="9068063" y="4982268"/>
            <a:ext cx="112013" cy="186996"/>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8" name="Straight Connector 17">
            <a:extLst>
              <a:ext uri="{FF2B5EF4-FFF2-40B4-BE49-F238E27FC236}">
                <a16:creationId xmlns:a16="http://schemas.microsoft.com/office/drawing/2014/main" id="{4A3EA6AC-838F-5744-BA92-BE0AC98F4EA4}"/>
              </a:ext>
            </a:extLst>
          </p:cNvPr>
          <p:cNvCxnSpPr/>
          <p:nvPr/>
        </p:nvCxnSpPr>
        <p:spPr>
          <a:xfrm>
            <a:off x="9296911" y="4982268"/>
            <a:ext cx="0" cy="18699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9" name="Rounded Rectangle 18">
            <a:extLst>
              <a:ext uri="{FF2B5EF4-FFF2-40B4-BE49-F238E27FC236}">
                <a16:creationId xmlns:a16="http://schemas.microsoft.com/office/drawing/2014/main" id="{D9F0893D-2DB9-E440-BA73-EB88E099D0AD}"/>
              </a:ext>
            </a:extLst>
          </p:cNvPr>
          <p:cNvSpPr/>
          <p:nvPr/>
        </p:nvSpPr>
        <p:spPr bwMode="auto">
          <a:xfrm>
            <a:off x="9550986" y="4982268"/>
            <a:ext cx="112013" cy="186996"/>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20" name="Straight Connector 19">
            <a:extLst>
              <a:ext uri="{FF2B5EF4-FFF2-40B4-BE49-F238E27FC236}">
                <a16:creationId xmlns:a16="http://schemas.microsoft.com/office/drawing/2014/main" id="{6CCE088F-A6C1-AF4C-AAFD-E2DAECEF667D}"/>
              </a:ext>
            </a:extLst>
          </p:cNvPr>
          <p:cNvCxnSpPr/>
          <p:nvPr/>
        </p:nvCxnSpPr>
        <p:spPr>
          <a:xfrm>
            <a:off x="9431359" y="4982268"/>
            <a:ext cx="0" cy="18699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1" name="Straight Connector 20">
            <a:extLst>
              <a:ext uri="{FF2B5EF4-FFF2-40B4-BE49-F238E27FC236}">
                <a16:creationId xmlns:a16="http://schemas.microsoft.com/office/drawing/2014/main" id="{0BDD7773-1E1F-C948-93B2-747355F07322}"/>
              </a:ext>
            </a:extLst>
          </p:cNvPr>
          <p:cNvCxnSpPr/>
          <p:nvPr/>
        </p:nvCxnSpPr>
        <p:spPr>
          <a:xfrm>
            <a:off x="9787465" y="4982268"/>
            <a:ext cx="0" cy="18699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22" name="Rounded Rectangle 21">
            <a:extLst>
              <a:ext uri="{FF2B5EF4-FFF2-40B4-BE49-F238E27FC236}">
                <a16:creationId xmlns:a16="http://schemas.microsoft.com/office/drawing/2014/main" id="{1CB63481-77AE-9B4F-A7B8-F4671EA412B6}"/>
              </a:ext>
            </a:extLst>
          </p:cNvPr>
          <p:cNvSpPr/>
          <p:nvPr/>
        </p:nvSpPr>
        <p:spPr bwMode="auto">
          <a:xfrm>
            <a:off x="9903458" y="4982268"/>
            <a:ext cx="112013" cy="186996"/>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Rounded Rectangle 22">
            <a:extLst>
              <a:ext uri="{FF2B5EF4-FFF2-40B4-BE49-F238E27FC236}">
                <a16:creationId xmlns:a16="http://schemas.microsoft.com/office/drawing/2014/main" id="{D5FB5CBB-B4BC-374A-8A8A-4F3319392100}"/>
              </a:ext>
            </a:extLst>
          </p:cNvPr>
          <p:cNvSpPr/>
          <p:nvPr/>
        </p:nvSpPr>
        <p:spPr bwMode="auto">
          <a:xfrm>
            <a:off x="10136017" y="4982268"/>
            <a:ext cx="112013" cy="186996"/>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Rounded Rectangle 23">
            <a:extLst>
              <a:ext uri="{FF2B5EF4-FFF2-40B4-BE49-F238E27FC236}">
                <a16:creationId xmlns:a16="http://schemas.microsoft.com/office/drawing/2014/main" id="{E33A0CFE-49DC-E048-894B-E42EC58E6C41}"/>
              </a:ext>
            </a:extLst>
          </p:cNvPr>
          <p:cNvSpPr/>
          <p:nvPr/>
        </p:nvSpPr>
        <p:spPr bwMode="auto">
          <a:xfrm>
            <a:off x="8806071" y="5294769"/>
            <a:ext cx="112013" cy="186996"/>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25" name="Straight Connector 24">
            <a:extLst>
              <a:ext uri="{FF2B5EF4-FFF2-40B4-BE49-F238E27FC236}">
                <a16:creationId xmlns:a16="http://schemas.microsoft.com/office/drawing/2014/main" id="{E2712145-C3EE-B243-BAD9-CA1D2551C208}"/>
              </a:ext>
            </a:extLst>
          </p:cNvPr>
          <p:cNvCxnSpPr/>
          <p:nvPr/>
        </p:nvCxnSpPr>
        <p:spPr>
          <a:xfrm>
            <a:off x="9176998" y="5294769"/>
            <a:ext cx="0" cy="18699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26" name="Rounded Rectangle 25">
            <a:extLst>
              <a:ext uri="{FF2B5EF4-FFF2-40B4-BE49-F238E27FC236}">
                <a16:creationId xmlns:a16="http://schemas.microsoft.com/office/drawing/2014/main" id="{59513CD7-A9FB-1341-8334-DC33CBA4EBF0}"/>
              </a:ext>
            </a:extLst>
          </p:cNvPr>
          <p:cNvSpPr/>
          <p:nvPr/>
        </p:nvSpPr>
        <p:spPr bwMode="auto">
          <a:xfrm>
            <a:off x="9292991" y="5294769"/>
            <a:ext cx="112013" cy="186996"/>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Rounded Rectangle 26">
            <a:extLst>
              <a:ext uri="{FF2B5EF4-FFF2-40B4-BE49-F238E27FC236}">
                <a16:creationId xmlns:a16="http://schemas.microsoft.com/office/drawing/2014/main" id="{4CBDAAFF-86FB-F740-9BFE-61865B1ACDD1}"/>
              </a:ext>
            </a:extLst>
          </p:cNvPr>
          <p:cNvSpPr/>
          <p:nvPr/>
        </p:nvSpPr>
        <p:spPr bwMode="auto">
          <a:xfrm>
            <a:off x="9525550" y="5294769"/>
            <a:ext cx="112013" cy="186996"/>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28" name="Straight Connector 27">
            <a:extLst>
              <a:ext uri="{FF2B5EF4-FFF2-40B4-BE49-F238E27FC236}">
                <a16:creationId xmlns:a16="http://schemas.microsoft.com/office/drawing/2014/main" id="{22776243-CEAA-C547-AC11-148628E5B388}"/>
              </a:ext>
            </a:extLst>
          </p:cNvPr>
          <p:cNvCxnSpPr/>
          <p:nvPr/>
        </p:nvCxnSpPr>
        <p:spPr>
          <a:xfrm>
            <a:off x="9765662" y="5294769"/>
            <a:ext cx="0" cy="18699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9" name="Straight Connector 28">
            <a:extLst>
              <a:ext uri="{FF2B5EF4-FFF2-40B4-BE49-F238E27FC236}">
                <a16:creationId xmlns:a16="http://schemas.microsoft.com/office/drawing/2014/main" id="{6558506B-6FD9-CB4A-B259-5112830461E3}"/>
              </a:ext>
            </a:extLst>
          </p:cNvPr>
          <p:cNvCxnSpPr/>
          <p:nvPr/>
        </p:nvCxnSpPr>
        <p:spPr>
          <a:xfrm>
            <a:off x="9889209" y="5294769"/>
            <a:ext cx="0" cy="18699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30" name="Rounded Rectangle 29">
            <a:extLst>
              <a:ext uri="{FF2B5EF4-FFF2-40B4-BE49-F238E27FC236}">
                <a16:creationId xmlns:a16="http://schemas.microsoft.com/office/drawing/2014/main" id="{B2BB9931-B78B-5741-849C-6F9AD6266449}"/>
              </a:ext>
            </a:extLst>
          </p:cNvPr>
          <p:cNvSpPr/>
          <p:nvPr/>
        </p:nvSpPr>
        <p:spPr bwMode="auto">
          <a:xfrm>
            <a:off x="10027005" y="5294769"/>
            <a:ext cx="112013" cy="186996"/>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31" name="Straight Connector 30">
            <a:extLst>
              <a:ext uri="{FF2B5EF4-FFF2-40B4-BE49-F238E27FC236}">
                <a16:creationId xmlns:a16="http://schemas.microsoft.com/office/drawing/2014/main" id="{C373C76D-EA79-564E-91CA-6BB4174DA365}"/>
              </a:ext>
            </a:extLst>
          </p:cNvPr>
          <p:cNvCxnSpPr/>
          <p:nvPr/>
        </p:nvCxnSpPr>
        <p:spPr>
          <a:xfrm>
            <a:off x="10245315" y="5294769"/>
            <a:ext cx="0" cy="18699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32" name="Straight Connector 31">
            <a:extLst>
              <a:ext uri="{FF2B5EF4-FFF2-40B4-BE49-F238E27FC236}">
                <a16:creationId xmlns:a16="http://schemas.microsoft.com/office/drawing/2014/main" id="{36C5CA06-C3F9-C740-B4B4-014E5F448CD2}"/>
              </a:ext>
            </a:extLst>
          </p:cNvPr>
          <p:cNvCxnSpPr/>
          <p:nvPr/>
        </p:nvCxnSpPr>
        <p:spPr>
          <a:xfrm>
            <a:off x="8824526" y="5603636"/>
            <a:ext cx="0" cy="18699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34" name="Rounded Rectangle 33">
            <a:extLst>
              <a:ext uri="{FF2B5EF4-FFF2-40B4-BE49-F238E27FC236}">
                <a16:creationId xmlns:a16="http://schemas.microsoft.com/office/drawing/2014/main" id="{D39E705B-E173-2740-B1B2-8642DE99B427}"/>
              </a:ext>
            </a:extLst>
          </p:cNvPr>
          <p:cNvSpPr/>
          <p:nvPr/>
        </p:nvSpPr>
        <p:spPr bwMode="auto">
          <a:xfrm>
            <a:off x="9180346" y="5603636"/>
            <a:ext cx="112013" cy="186996"/>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35" name="Straight Connector 34">
            <a:extLst>
              <a:ext uri="{FF2B5EF4-FFF2-40B4-BE49-F238E27FC236}">
                <a16:creationId xmlns:a16="http://schemas.microsoft.com/office/drawing/2014/main" id="{63A85E5E-EC6C-B04B-BDB7-063947A0E4CB}"/>
              </a:ext>
            </a:extLst>
          </p:cNvPr>
          <p:cNvCxnSpPr/>
          <p:nvPr/>
        </p:nvCxnSpPr>
        <p:spPr>
          <a:xfrm>
            <a:off x="9420458" y="5603636"/>
            <a:ext cx="0" cy="18699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36" name="Rounded Rectangle 35">
            <a:extLst>
              <a:ext uri="{FF2B5EF4-FFF2-40B4-BE49-F238E27FC236}">
                <a16:creationId xmlns:a16="http://schemas.microsoft.com/office/drawing/2014/main" id="{305E7D45-18E1-D54B-9C9A-74460602C7F0}"/>
              </a:ext>
            </a:extLst>
          </p:cNvPr>
          <p:cNvSpPr/>
          <p:nvPr/>
        </p:nvSpPr>
        <p:spPr bwMode="auto">
          <a:xfrm>
            <a:off x="9540085" y="5603636"/>
            <a:ext cx="112013" cy="186996"/>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37" name="Straight Connector 36">
            <a:extLst>
              <a:ext uri="{FF2B5EF4-FFF2-40B4-BE49-F238E27FC236}">
                <a16:creationId xmlns:a16="http://schemas.microsoft.com/office/drawing/2014/main" id="{BE3F5D36-5DA5-6344-8B23-A5EFA6FC1347}"/>
              </a:ext>
            </a:extLst>
          </p:cNvPr>
          <p:cNvCxnSpPr/>
          <p:nvPr/>
        </p:nvCxnSpPr>
        <p:spPr>
          <a:xfrm>
            <a:off x="9780197" y="5603636"/>
            <a:ext cx="0" cy="18699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38" name="Rounded Rectangle 37">
            <a:extLst>
              <a:ext uri="{FF2B5EF4-FFF2-40B4-BE49-F238E27FC236}">
                <a16:creationId xmlns:a16="http://schemas.microsoft.com/office/drawing/2014/main" id="{3B04D87C-BFC6-3549-A497-36D5DF6F7128}"/>
              </a:ext>
            </a:extLst>
          </p:cNvPr>
          <p:cNvSpPr/>
          <p:nvPr/>
        </p:nvSpPr>
        <p:spPr bwMode="auto">
          <a:xfrm>
            <a:off x="9896191" y="5603636"/>
            <a:ext cx="112013" cy="186996"/>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 name="Rounded Rectangle 38">
            <a:extLst>
              <a:ext uri="{FF2B5EF4-FFF2-40B4-BE49-F238E27FC236}">
                <a16:creationId xmlns:a16="http://schemas.microsoft.com/office/drawing/2014/main" id="{DE5C751B-41E8-2E45-B38B-7204E7B806D4}"/>
              </a:ext>
            </a:extLst>
          </p:cNvPr>
          <p:cNvSpPr/>
          <p:nvPr/>
        </p:nvSpPr>
        <p:spPr bwMode="auto">
          <a:xfrm>
            <a:off x="10125116" y="5603636"/>
            <a:ext cx="112013" cy="186996"/>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Rounded Rectangle 39">
            <a:extLst>
              <a:ext uri="{FF2B5EF4-FFF2-40B4-BE49-F238E27FC236}">
                <a16:creationId xmlns:a16="http://schemas.microsoft.com/office/drawing/2014/main" id="{98D8CE6B-F184-E844-81CB-D64F7F8648B8}"/>
              </a:ext>
            </a:extLst>
          </p:cNvPr>
          <p:cNvSpPr/>
          <p:nvPr/>
        </p:nvSpPr>
        <p:spPr bwMode="auto">
          <a:xfrm>
            <a:off x="8940519" y="5603636"/>
            <a:ext cx="112013" cy="186996"/>
          </a:xfrm>
          <a:prstGeom prst="roundRect">
            <a:avLst>
              <a:gd name="adj" fmla="val 47656"/>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41" name="Straight Connector 40">
            <a:extLst>
              <a:ext uri="{FF2B5EF4-FFF2-40B4-BE49-F238E27FC236}">
                <a16:creationId xmlns:a16="http://schemas.microsoft.com/office/drawing/2014/main" id="{23E44A39-2AE8-9446-AD1D-1B901D3E3BB8}"/>
              </a:ext>
            </a:extLst>
          </p:cNvPr>
          <p:cNvCxnSpPr/>
          <p:nvPr/>
        </p:nvCxnSpPr>
        <p:spPr>
          <a:xfrm>
            <a:off x="9053451" y="5294769"/>
            <a:ext cx="0" cy="18699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42" name="Straight Connector 41">
            <a:extLst>
              <a:ext uri="{FF2B5EF4-FFF2-40B4-BE49-F238E27FC236}">
                <a16:creationId xmlns:a16="http://schemas.microsoft.com/office/drawing/2014/main" id="{9AFC6309-BF80-D04E-BB47-AB64862476AD}"/>
              </a:ext>
            </a:extLst>
          </p:cNvPr>
          <p:cNvCxnSpPr/>
          <p:nvPr/>
        </p:nvCxnSpPr>
        <p:spPr>
          <a:xfrm>
            <a:off x="8937172" y="4982268"/>
            <a:ext cx="0" cy="186996"/>
          </a:xfrm>
          <a:prstGeom prst="line">
            <a:avLst/>
          </a:prstGeom>
          <a:noFill/>
          <a:ln w="31750" cap="sq">
            <a:solidFill>
              <a:srgbClr val="FFB803"/>
            </a:solidFill>
            <a:prstDash val="solid"/>
            <a:miter lim="800000"/>
            <a:headEnd/>
            <a:tailEnd/>
          </a:ln>
          <a:extLst>
            <a:ext uri="{909E8E84-426E-40DD-AFC4-6F175D3DCCD1}">
              <a14:hiddenFill xmlns:a14="http://schemas.microsoft.com/office/drawing/2010/main">
                <a:solidFill>
                  <a:srgbClr val="FFFFFF"/>
                </a:solidFill>
              </a14:hiddenFill>
            </a:ext>
          </a:extLst>
        </p:spPr>
      </p:cxnSp>
    </p:spTree>
    <p:extLst>
      <p:ext uri="{BB962C8B-B14F-4D97-AF65-F5344CB8AC3E}">
        <p14:creationId xmlns:p14="http://schemas.microsoft.com/office/powerpoint/2010/main" val="615089077"/>
      </p:ext>
    </p:extLst>
  </p:cSld>
  <p:clrMapOvr>
    <a:masterClrMapping/>
  </p:clrMapOvr>
  <p:transition>
    <p:fade/>
  </p:transition>
</p:sld>
</file>

<file path=ppt/theme/theme1.xml><?xml version="1.0" encoding="utf-8"?>
<a:theme xmlns:a="http://schemas.openxmlformats.org/drawingml/2006/main" name="AI for Good - Covers">
  <a:themeElements>
    <a:clrScheme name="Custom 1">
      <a:dk1>
        <a:srgbClr val="505050"/>
      </a:dk1>
      <a:lt1>
        <a:srgbClr val="FFFFFF"/>
      </a:lt1>
      <a:dk2>
        <a:srgbClr val="44546A"/>
      </a:dk2>
      <a:lt2>
        <a:srgbClr val="E7E6E6"/>
      </a:lt2>
      <a:accent1>
        <a:srgbClr val="FEB703"/>
      </a:accent1>
      <a:accent2>
        <a:srgbClr val="00B193"/>
      </a:accent2>
      <a:accent3>
        <a:srgbClr val="008272"/>
      </a:accent3>
      <a:accent4>
        <a:srgbClr val="515351"/>
      </a:accent4>
      <a:accent5>
        <a:srgbClr val="727372"/>
      </a:accent5>
      <a:accent6>
        <a:srgbClr val="D8D6D6"/>
      </a:accent6>
      <a:hlink>
        <a:srgbClr val="0563C1"/>
      </a:hlink>
      <a:folHlink>
        <a:srgbClr val="954F72"/>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Illustration_2018_Business_015_Blue.potx" id="{CA0B5F3A-AF62-4C66-BFA6-344D4FF6C139}" vid="{49EF8971-2F8F-44F4-89CB-97AC0D867C82}"/>
    </a:ext>
  </a:extLst>
</a:theme>
</file>

<file path=ppt/theme/theme2.xml><?xml version="1.0" encoding="utf-8"?>
<a:theme xmlns:a="http://schemas.openxmlformats.org/drawingml/2006/main" name="AI for Good - Body">
  <a:themeElements>
    <a:clrScheme name="Custom 1">
      <a:dk1>
        <a:srgbClr val="505050"/>
      </a:dk1>
      <a:lt1>
        <a:srgbClr val="FFFFFF"/>
      </a:lt1>
      <a:dk2>
        <a:srgbClr val="44546A"/>
      </a:dk2>
      <a:lt2>
        <a:srgbClr val="E7E6E6"/>
      </a:lt2>
      <a:accent1>
        <a:srgbClr val="FEB703"/>
      </a:accent1>
      <a:accent2>
        <a:srgbClr val="00B193"/>
      </a:accent2>
      <a:accent3>
        <a:srgbClr val="008272"/>
      </a:accent3>
      <a:accent4>
        <a:srgbClr val="515351"/>
      </a:accent4>
      <a:accent5>
        <a:srgbClr val="727372"/>
      </a:accent5>
      <a:accent6>
        <a:srgbClr val="D8D6D6"/>
      </a:accent6>
      <a:hlink>
        <a:srgbClr val="0563C1"/>
      </a:hlink>
      <a:folHlink>
        <a:srgbClr val="954F72"/>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Illustration_2018_Business_015_Blue.potx" id="{CA0B5F3A-AF62-4C66-BFA6-344D4FF6C139}" vid="{49EF8971-2F8F-44F4-89CB-97AC0D867C82}"/>
    </a:ext>
  </a:ext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23716</TotalTime>
  <Words>1239</Words>
  <Application>Microsoft Office PowerPoint</Application>
  <PresentationFormat>Widescreen</PresentationFormat>
  <Paragraphs>126</Paragraphs>
  <Slides>23</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Arial</vt:lpstr>
      <vt:lpstr>Calibri</vt:lpstr>
      <vt:lpstr>Cambria Math</vt:lpstr>
      <vt:lpstr>Segoe UI</vt:lpstr>
      <vt:lpstr>Segoe UI Light</vt:lpstr>
      <vt:lpstr>Segoe UI Semibold</vt:lpstr>
      <vt:lpstr>Segoe UI Semilight</vt:lpstr>
      <vt:lpstr>Wingdings</vt:lpstr>
      <vt:lpstr>AI for Good - Covers</vt:lpstr>
      <vt:lpstr>AI for Good - Body</vt:lpstr>
      <vt:lpstr>Blank</vt:lpstr>
      <vt:lpstr>PowerPoint Presentation</vt:lpstr>
      <vt:lpstr>Topics</vt:lpstr>
      <vt:lpstr>Differential Privacy in Windows 10</vt:lpstr>
      <vt:lpstr>Differential Privacy in Windows 10</vt:lpstr>
      <vt:lpstr>Windows 10 Telemetry</vt:lpstr>
      <vt:lpstr>Windows 10 Telemetry</vt:lpstr>
      <vt:lpstr>Windows 10 Telemetry</vt:lpstr>
      <vt:lpstr>Windows 10 Telemetry</vt:lpstr>
      <vt:lpstr>Windows 10 Telemetry</vt:lpstr>
      <vt:lpstr>Windows 10 Telemetry</vt:lpstr>
      <vt:lpstr>Windows 10 Differential Privacy API</vt:lpstr>
      <vt:lpstr>Why many DP implementations fail?</vt:lpstr>
      <vt:lpstr>2 2. Lessons learned from failed implementations of DP </vt:lpstr>
      <vt:lpstr>1. We have an awareness problem</vt:lpstr>
      <vt:lpstr>2. We have a branding problem</vt:lpstr>
      <vt:lpstr>3. We are selling a product to solve a problem our customers don’t know they have</vt:lpstr>
      <vt:lpstr>4. When they learn about differential privacy, they have irrational expectations about the product</vt:lpstr>
      <vt:lpstr>5. Once they learn that they have a problem, it is not entirely clear to them that DP can solve it.</vt:lpstr>
      <vt:lpstr>Why I’m still so passionate about DP?</vt:lpstr>
      <vt:lpstr>3. Why I’m still so passionate about DP?</vt:lpstr>
      <vt:lpstr>3. Why I’m still so passionate about DP?</vt:lpstr>
      <vt:lpstr>Opening Datasets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Costa (Inspur Worldwide Services Ltd)</dc:creator>
  <cp:lastModifiedBy>Shannon Larson (Inspur Worldwide Services Ltd)</cp:lastModifiedBy>
  <cp:revision>463</cp:revision>
  <dcterms:created xsi:type="dcterms:W3CDTF">2019-02-05T17:47:35Z</dcterms:created>
  <dcterms:modified xsi:type="dcterms:W3CDTF">2019-07-29T05:52:20Z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jlavista@microsoft.com</vt:lpwstr>
  </property>
  <property fmtid="{D5CDD505-2E9C-101B-9397-08002B2CF9AE}" pid="5" name="MSIP_Label_f42aa342-8706-4288-bd11-ebb85995028c_SetDate">
    <vt:lpwstr>2019-03-20T20:11:30.0889712Z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723a68e7-ba79-40fc-b641-69b71cd3bb3e</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