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926" r:id="rId2"/>
    <p:sldId id="1091" r:id="rId3"/>
    <p:sldId id="1092" r:id="rId4"/>
    <p:sldId id="1088" r:id="rId5"/>
    <p:sldId id="1089" r:id="rId6"/>
    <p:sldId id="1090" r:id="rId7"/>
    <p:sldId id="1093" r:id="rId8"/>
    <p:sldId id="1094" r:id="rId9"/>
    <p:sldId id="1102" r:id="rId10"/>
    <p:sldId id="1100" r:id="rId11"/>
    <p:sldId id="1095" r:id="rId12"/>
    <p:sldId id="1101" r:id="rId13"/>
    <p:sldId id="1110" r:id="rId14"/>
    <p:sldId id="1111" r:id="rId15"/>
    <p:sldId id="1112" r:id="rId16"/>
    <p:sldId id="1114" r:id="rId17"/>
    <p:sldId id="1115" r:id="rId18"/>
    <p:sldId id="1116" r:id="rId19"/>
    <p:sldId id="1081" r:id="rId20"/>
    <p:sldId id="1072" r:id="rId21"/>
    <p:sldId id="1029" r:id="rId22"/>
    <p:sldId id="1030" r:id="rId23"/>
    <p:sldId id="1032" r:id="rId24"/>
    <p:sldId id="1096" r:id="rId25"/>
    <p:sldId id="1097" r:id="rId26"/>
    <p:sldId id="1098" r:id="rId27"/>
    <p:sldId id="1099" r:id="rId28"/>
    <p:sldId id="845" r:id="rId29"/>
    <p:sldId id="1000" r:id="rId30"/>
    <p:sldId id="1103" r:id="rId31"/>
    <p:sldId id="1086" r:id="rId32"/>
    <p:sldId id="1107" r:id="rId33"/>
    <p:sldId id="1108" r:id="rId34"/>
    <p:sldId id="1109" r:id="rId35"/>
    <p:sldId id="1105" r:id="rId36"/>
    <p:sldId id="1117" r:id="rId37"/>
    <p:sldId id="1118" r:id="rId38"/>
    <p:sldId id="1121" r:id="rId39"/>
    <p:sldId id="1122" r:id="rId40"/>
    <p:sldId id="1120" r:id="rId41"/>
    <p:sldId id="1124" r:id="rId42"/>
    <p:sldId id="1123" r:id="rId43"/>
    <p:sldId id="1119" r:id="rId44"/>
    <p:sldId id="1106" r:id="rId45"/>
    <p:sldId id="1125" r:id="rId46"/>
    <p:sldId id="1104" r:id="rId47"/>
    <p:sldId id="108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8CBAD"/>
    <a:srgbClr val="B31A1B"/>
    <a:srgbClr val="333333"/>
    <a:srgbClr val="B31B1B"/>
    <a:srgbClr val="B3B3B3"/>
    <a:srgbClr val="FFFFFF"/>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50" d="100"/>
          <a:sy n="50" d="100"/>
        </p:scale>
        <p:origin x="444" y="56"/>
      </p:cViewPr>
      <p:guideLst/>
    </p:cSldViewPr>
  </p:slideViewPr>
  <p:outlineViewPr>
    <p:cViewPr>
      <p:scale>
        <a:sx n="33" d="100"/>
        <a:sy n="33" d="100"/>
      </p:scale>
      <p:origin x="0" y="-20604"/>
    </p:cViewPr>
  </p:outlineViewPr>
  <p:notesTextViewPr>
    <p:cViewPr>
      <p:scale>
        <a:sx n="1" d="1"/>
        <a:sy n="1" d="1"/>
      </p:scale>
      <p:origin x="0" y="0"/>
    </p:cViewPr>
  </p:notesTextViewPr>
  <p:sorterViewPr>
    <p:cViewPr>
      <p:scale>
        <a:sx n="70" d="100"/>
        <a:sy n="70" d="100"/>
      </p:scale>
      <p:origin x="0" y="-20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2021-01-28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2021-01-28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2021-01-28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2021-01-28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2021-01-28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2021-01-28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2021-01-28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093/restud/rdw057"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DCAS_Restricted_data.html#us-census-bureau-and-fsrd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s://social-science-data-editors.github.io/guidance/Requested_information_dcas.html#example-for-government-registers" TargetMode="External"/><Relationship Id="rId4" Type="http://schemas.openxmlformats.org/officeDocument/2006/relationships/hyperlink" Target="https://www.aeaweb.org/articles?id=10.1257/app.2017060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hyperlink" Target="https://labordynamicsinstitute.github.io/day-of-data-2021/safe-and-efficient.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46399"/>
            <a:ext cx="9144000" cy="1426313"/>
          </a:xfrm>
          <a:solidFill>
            <a:schemeClr val="bg1">
              <a:alpha val="77000"/>
            </a:schemeClr>
          </a:solidFill>
        </p:spPr>
        <p:txBody>
          <a:bodyPr>
            <a:normAutofit/>
          </a:bodyPr>
          <a:lstStyle/>
          <a:p>
            <a:r>
              <a:rPr lang="en-US" dirty="0"/>
              <a:t>Day of Data</a:t>
            </a:r>
            <a:br>
              <a:rPr lang="en-US" dirty="0"/>
            </a:br>
            <a:r>
              <a:rPr lang="en-US" sz="2700" dirty="0"/>
              <a:t>Working with Restricted Access / Big Data</a:t>
            </a:r>
            <a:endParaRPr lang="en-US" dirty="0"/>
          </a:p>
        </p:txBody>
      </p:sp>
      <p:sp>
        <p:nvSpPr>
          <p:cNvPr id="3" name="Subtitle 2"/>
          <p:cNvSpPr>
            <a:spLocks noGrp="1"/>
          </p:cNvSpPr>
          <p:nvPr>
            <p:ph type="subTitle" idx="1"/>
          </p:nvPr>
        </p:nvSpPr>
        <p:spPr>
          <a:xfrm>
            <a:off x="1524000" y="4372713"/>
            <a:ext cx="9144000" cy="2141857"/>
          </a:xfrm>
          <a:solidFill>
            <a:schemeClr val="bg1">
              <a:alpha val="62000"/>
            </a:schemeClr>
          </a:solidFill>
        </p:spPr>
        <p:txBody>
          <a:bodyPr>
            <a:normAutofit fontScale="92500" lnSpcReduction="20000"/>
          </a:bodyPr>
          <a:lstStyle/>
          <a:p>
            <a:r>
              <a:rPr lang="en-US" dirty="0"/>
              <a:t>Lars Vilhuber and David </a:t>
            </a:r>
            <a:r>
              <a:rPr lang="en-US" dirty="0" err="1"/>
              <a:t>Wasser</a:t>
            </a:r>
            <a:endParaRPr lang="en-US" dirty="0"/>
          </a:p>
          <a:p>
            <a:r>
              <a:rPr lang="en-US" dirty="0"/>
              <a:t>Cornell University</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300" dirty="0"/>
              <a:t>You may, however, find these opinions quite useful.</a:t>
            </a:r>
          </a:p>
          <a:p>
            <a:r>
              <a:rPr lang="en-US" sz="1600" dirty="0"/>
              <a:t>© Lars Vilhuber, David </a:t>
            </a:r>
            <a:r>
              <a:rPr lang="en-US" sz="1600" dirty="0" err="1"/>
              <a:t>Wasser</a:t>
            </a:r>
            <a:r>
              <a:rPr lang="en-US" sz="1600"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300"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9221"/>
            <a:ext cx="4039164" cy="1209844"/>
          </a:xfrm>
          <a:prstGeom prst="rect">
            <a:avLst/>
          </a:prstGeom>
          <a:noFill/>
        </p:spPr>
      </p:pic>
    </p:spTree>
    <p:extLst>
      <p:ext uri="{BB962C8B-B14F-4D97-AF65-F5344CB8AC3E}">
        <p14:creationId xmlns:p14="http://schemas.microsoft.com/office/powerpoint/2010/main" val="1402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setup</a:t>
            </a:r>
          </a:p>
        </p:txBody>
      </p:sp>
      <p:sp>
        <p:nvSpPr>
          <p:cNvPr id="3" name="Content Placeholder 2"/>
          <p:cNvSpPr>
            <a:spLocks noGrp="1"/>
          </p:cNvSpPr>
          <p:nvPr>
            <p:ph sz="half" idx="1"/>
          </p:nvPr>
        </p:nvSpPr>
        <p:spPr/>
        <p:txBody>
          <a:bodyPr>
            <a:normAutofit lnSpcReduction="10000"/>
          </a:bodyPr>
          <a:lstStyle/>
          <a:p>
            <a:r>
              <a:rPr lang="en-US" dirty="0"/>
              <a:t>1 program to prepare the setup</a:t>
            </a:r>
          </a:p>
          <a:p>
            <a:pPr lvl="1"/>
            <a:r>
              <a:rPr lang="en-US" dirty="0"/>
              <a:t>Installs all packages</a:t>
            </a:r>
          </a:p>
          <a:p>
            <a:pPr lvl="1"/>
            <a:r>
              <a:rPr lang="en-US" dirty="0"/>
              <a:t>Creates all directories</a:t>
            </a:r>
          </a:p>
          <a:p>
            <a:r>
              <a:rPr lang="en-US" dirty="0"/>
              <a:t>1 program (or a very small number) that creates the rest</a:t>
            </a:r>
          </a:p>
          <a:p>
            <a:pPr lvl="1"/>
            <a:r>
              <a:rPr lang="en-US" dirty="0"/>
              <a:t>Possibly with macros/ ado files/ subroutines</a:t>
            </a:r>
          </a:p>
          <a:p>
            <a:pPr lvl="1"/>
            <a:r>
              <a:rPr lang="en-US" dirty="0"/>
              <a:t>Possibly with parameter files that might differ per directory</a:t>
            </a:r>
          </a:p>
          <a:p>
            <a:r>
              <a:rPr lang="en-US" dirty="0"/>
              <a:t>All tables and figures are output programmatically</a:t>
            </a:r>
          </a:p>
        </p:txBody>
      </p:sp>
      <p:sp>
        <p:nvSpPr>
          <p:cNvPr id="4" name="Content Placeholder 3"/>
          <p:cNvSpPr>
            <a:spLocks noGrp="1"/>
          </p:cNvSpPr>
          <p:nvPr>
            <p:ph sz="half" idx="2"/>
          </p:nvPr>
        </p:nvSpPr>
        <p:spPr/>
        <p:txBody>
          <a:bodyPr>
            <a:normAutofit lnSpcReduction="10000"/>
          </a:bodyPr>
          <a:lstStyle/>
          <a:p>
            <a:r>
              <a:rPr lang="en-US" dirty="0">
                <a:solidFill>
                  <a:schemeClr val="accent6">
                    <a:lumMod val="50000"/>
                  </a:schemeClr>
                </a:solidFill>
              </a:rPr>
              <a:t>Setting up can be done in all languages</a:t>
            </a:r>
          </a:p>
          <a:p>
            <a:pPr lvl="1"/>
            <a:r>
              <a:rPr lang="en-US" dirty="0" err="1">
                <a:solidFill>
                  <a:schemeClr val="accent6">
                    <a:lumMod val="50000"/>
                  </a:schemeClr>
                </a:solidFill>
              </a:rPr>
              <a:t>Matlab</a:t>
            </a:r>
            <a:r>
              <a:rPr lang="en-US" dirty="0">
                <a:solidFill>
                  <a:schemeClr val="accent6">
                    <a:lumMod val="50000"/>
                  </a:schemeClr>
                </a:solidFill>
              </a:rPr>
              <a:t>, Stata, R, Python, Fortran</a:t>
            </a:r>
          </a:p>
          <a:p>
            <a:r>
              <a:rPr lang="en-US" dirty="0">
                <a:solidFill>
                  <a:schemeClr val="accent6">
                    <a:lumMod val="50000"/>
                  </a:schemeClr>
                </a:solidFill>
              </a:rPr>
              <a:t>Subroutines exist in all languages</a:t>
            </a:r>
          </a:p>
          <a:p>
            <a:pPr lvl="1"/>
            <a:r>
              <a:rPr lang="en-US" dirty="0">
                <a:solidFill>
                  <a:schemeClr val="accent6">
                    <a:lumMod val="50000"/>
                  </a:schemeClr>
                </a:solidFill>
              </a:rPr>
              <a:t>You might need to learn how!</a:t>
            </a:r>
          </a:p>
          <a:p>
            <a:r>
              <a:rPr lang="en-US" dirty="0">
                <a:solidFill>
                  <a:schemeClr val="accent6">
                    <a:lumMod val="50000"/>
                  </a:schemeClr>
                </a:solidFill>
              </a:rPr>
              <a:t>Ability to output figures and tables (Excel, </a:t>
            </a:r>
            <a:r>
              <a:rPr lang="en-US" dirty="0" err="1">
                <a:solidFill>
                  <a:schemeClr val="accent6">
                    <a:lumMod val="50000"/>
                  </a:schemeClr>
                </a:solidFill>
              </a:rPr>
              <a:t>LaTeX</a:t>
            </a:r>
            <a:r>
              <a:rPr lang="en-US" dirty="0">
                <a:solidFill>
                  <a:schemeClr val="accent6">
                    <a:lumMod val="50000"/>
                  </a:schemeClr>
                </a:solidFill>
              </a:rPr>
              <a:t>) exist in all languages</a:t>
            </a:r>
          </a:p>
        </p:txBody>
      </p:sp>
    </p:spTree>
    <p:extLst>
      <p:ext uri="{BB962C8B-B14F-4D97-AF65-F5344CB8AC3E}">
        <p14:creationId xmlns:p14="http://schemas.microsoft.com/office/powerpoint/2010/main" val="713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4154984"/>
          </a:xfrm>
          <a:prstGeom prst="rect">
            <a:avLst/>
          </a:prstGeom>
          <a:noFill/>
        </p:spPr>
        <p:txBody>
          <a:bodyPr wrap="square" rtlCol="0">
            <a:spAutoFit/>
          </a:bodyPr>
          <a:lstStyle/>
          <a:p>
            <a:pPr algn="ctr"/>
            <a:r>
              <a:rPr lang="en-US" sz="8800" dirty="0">
                <a:solidFill>
                  <a:schemeClr val="bg1"/>
                </a:solidFill>
              </a:rPr>
              <a:t>Collaboration when data is restricted or big</a:t>
            </a:r>
            <a:endParaRPr lang="en-US" dirty="0">
              <a:solidFill>
                <a:schemeClr val="bg1"/>
              </a:solidFill>
            </a:endParaRPr>
          </a:p>
        </p:txBody>
      </p:sp>
    </p:spTree>
    <p:extLst>
      <p:ext uri="{BB962C8B-B14F-4D97-AF65-F5344CB8AC3E}">
        <p14:creationId xmlns:p14="http://schemas.microsoft.com/office/powerpoint/2010/main" val="28079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different?</a:t>
            </a:r>
          </a:p>
        </p:txBody>
      </p:sp>
      <p:sp>
        <p:nvSpPr>
          <p:cNvPr id="3" name="Content Placeholder 2"/>
          <p:cNvSpPr>
            <a:spLocks noGrp="1"/>
          </p:cNvSpPr>
          <p:nvPr>
            <p:ph idx="1"/>
          </p:nvPr>
        </p:nvSpPr>
        <p:spPr/>
        <p:txBody>
          <a:bodyPr/>
          <a:lstStyle/>
          <a:p>
            <a:r>
              <a:rPr lang="en-US" dirty="0"/>
              <a:t>Can’t “bring” data to you – have to go to data</a:t>
            </a:r>
          </a:p>
          <a:p>
            <a:r>
              <a:rPr lang="en-US" dirty="0"/>
              <a:t>Less control over environment, data stability</a:t>
            </a:r>
          </a:p>
          <a:p>
            <a:r>
              <a:rPr lang="en-US" dirty="0"/>
              <a:t>No access to common “open” tools (favorite editor, Stata/R packages)</a:t>
            </a:r>
          </a:p>
          <a:p>
            <a:r>
              <a:rPr lang="en-US" dirty="0"/>
              <a:t>Time cost</a:t>
            </a:r>
          </a:p>
        </p:txBody>
      </p:sp>
    </p:spTree>
    <p:extLst>
      <p:ext uri="{BB962C8B-B14F-4D97-AF65-F5344CB8AC3E}">
        <p14:creationId xmlns:p14="http://schemas.microsoft.com/office/powerpoint/2010/main" val="421623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project setup</a:t>
            </a:r>
          </a:p>
        </p:txBody>
      </p:sp>
      <p:sp>
        <p:nvSpPr>
          <p:cNvPr id="5" name="Content Placeholder 4"/>
          <p:cNvSpPr>
            <a:spLocks noGrp="1"/>
          </p:cNvSpPr>
          <p:nvPr>
            <p:ph sz="half" idx="1"/>
          </p:nvPr>
        </p:nvSpPr>
        <p:spPr/>
        <p:txBody>
          <a:bodyPr/>
          <a:lstStyle/>
          <a:p>
            <a:r>
              <a:rPr lang="en-US" dirty="0"/>
              <a:t>Structure your project</a:t>
            </a:r>
          </a:p>
          <a:p>
            <a:pPr lvl="1"/>
            <a:r>
              <a:rPr lang="en-US" dirty="0"/>
              <a:t>Data inputs</a:t>
            </a:r>
          </a:p>
          <a:p>
            <a:pPr lvl="1"/>
            <a:r>
              <a:rPr lang="en-US" dirty="0"/>
              <a:t>Data outputs</a:t>
            </a:r>
          </a:p>
          <a:p>
            <a:pPr lvl="1"/>
            <a:r>
              <a:rPr lang="en-US" dirty="0"/>
              <a:t>Code</a:t>
            </a:r>
          </a:p>
          <a:p>
            <a:pPr lvl="1"/>
            <a:r>
              <a:rPr lang="en-US" dirty="0"/>
              <a:t>Paper/text/etc.</a:t>
            </a:r>
          </a:p>
          <a:p>
            <a:r>
              <a:rPr lang="en-US" dirty="0"/>
              <a:t>Version your project (</a:t>
            </a:r>
            <a:r>
              <a:rPr lang="en-US" dirty="0" err="1"/>
              <a:t>git</a:t>
            </a:r>
            <a:r>
              <a:rPr lang="en-US" dirty="0"/>
              <a:t>)</a:t>
            </a:r>
          </a:p>
          <a:p>
            <a:r>
              <a:rPr lang="en-US" dirty="0"/>
              <a:t>Track metadata</a:t>
            </a:r>
          </a:p>
          <a:p>
            <a:pPr lvl="1"/>
            <a:r>
              <a:rPr lang="en-US" dirty="0"/>
              <a:t>Cite articles you reference</a:t>
            </a:r>
          </a:p>
          <a:p>
            <a:pPr lvl="1"/>
            <a:r>
              <a:rPr lang="en-US" dirty="0"/>
              <a:t>Cite data sources you use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9901"/>
            <a:ext cx="5181600" cy="4002786"/>
          </a:xfrm>
        </p:spPr>
      </p:pic>
      <p:sp>
        <p:nvSpPr>
          <p:cNvPr id="8" name="TextBox 7"/>
          <p:cNvSpPr txBox="1"/>
          <p:nvPr/>
        </p:nvSpPr>
        <p:spPr>
          <a:xfrm>
            <a:off x="6019801" y="5777948"/>
            <a:ext cx="5986670" cy="369332"/>
          </a:xfrm>
          <a:prstGeom prst="rect">
            <a:avLst/>
          </a:prstGeom>
          <a:noFill/>
        </p:spPr>
        <p:txBody>
          <a:bodyPr wrap="square" rtlCol="0">
            <a:spAutoFit/>
          </a:bodyPr>
          <a:lstStyle/>
          <a:p>
            <a:r>
              <a:rPr lang="en-US" dirty="0"/>
              <a:t>https://www.projecttier.org/tier-protocol/specifications-3-0/</a:t>
            </a:r>
          </a:p>
        </p:txBody>
      </p:sp>
    </p:spTree>
    <p:extLst>
      <p:ext uri="{BB962C8B-B14F-4D97-AF65-F5344CB8AC3E}">
        <p14:creationId xmlns:p14="http://schemas.microsoft.com/office/powerpoint/2010/main" val="367177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project setup</a:t>
            </a:r>
          </a:p>
        </p:txBody>
      </p:sp>
      <p:sp>
        <p:nvSpPr>
          <p:cNvPr id="5" name="Content Placeholder 4"/>
          <p:cNvSpPr>
            <a:spLocks noGrp="1"/>
          </p:cNvSpPr>
          <p:nvPr>
            <p:ph sz="half" idx="1"/>
          </p:nvPr>
        </p:nvSpPr>
        <p:spPr/>
        <p:txBody>
          <a:bodyPr/>
          <a:lstStyle/>
          <a:p>
            <a:r>
              <a:rPr lang="en-US" dirty="0"/>
              <a:t>Structure your project</a:t>
            </a:r>
          </a:p>
          <a:p>
            <a:pPr lvl="1"/>
            <a:r>
              <a:rPr lang="en-US" dirty="0"/>
              <a:t>Data inputs</a:t>
            </a:r>
          </a:p>
          <a:p>
            <a:pPr lvl="1"/>
            <a:r>
              <a:rPr lang="en-US" dirty="0"/>
              <a:t>Data outputs</a:t>
            </a:r>
          </a:p>
          <a:p>
            <a:pPr lvl="1"/>
            <a:r>
              <a:rPr lang="en-US" dirty="0"/>
              <a:t>Code</a:t>
            </a:r>
          </a:p>
          <a:p>
            <a:pPr lvl="1"/>
            <a:r>
              <a:rPr lang="en-US" dirty="0"/>
              <a:t>Paper/text/etc.</a:t>
            </a:r>
          </a:p>
          <a:p>
            <a:r>
              <a:rPr lang="en-US" dirty="0"/>
              <a:t>Version your project (</a:t>
            </a:r>
            <a:r>
              <a:rPr lang="en-US" dirty="0" err="1"/>
              <a:t>git</a:t>
            </a:r>
            <a:r>
              <a:rPr lang="en-US" dirty="0"/>
              <a:t>)</a:t>
            </a:r>
          </a:p>
          <a:p>
            <a:r>
              <a:rPr lang="en-US" dirty="0"/>
              <a:t>Track metadata</a:t>
            </a:r>
          </a:p>
          <a:p>
            <a:pPr lvl="1"/>
            <a:r>
              <a:rPr lang="en-US" dirty="0"/>
              <a:t>Cite articles you reference</a:t>
            </a:r>
          </a:p>
          <a:p>
            <a:pPr lvl="1"/>
            <a:r>
              <a:rPr lang="en-US" dirty="0"/>
              <a:t>Cite data sources you use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9901"/>
            <a:ext cx="5181600" cy="4002786"/>
          </a:xfrm>
        </p:spPr>
      </p:pic>
      <p:sp>
        <p:nvSpPr>
          <p:cNvPr id="8" name="TextBox 7"/>
          <p:cNvSpPr txBox="1"/>
          <p:nvPr/>
        </p:nvSpPr>
        <p:spPr>
          <a:xfrm>
            <a:off x="6019801" y="5777948"/>
            <a:ext cx="5986670" cy="369332"/>
          </a:xfrm>
          <a:prstGeom prst="rect">
            <a:avLst/>
          </a:prstGeom>
          <a:noFill/>
        </p:spPr>
        <p:txBody>
          <a:bodyPr wrap="square" rtlCol="0">
            <a:spAutoFit/>
          </a:bodyPr>
          <a:lstStyle/>
          <a:p>
            <a:r>
              <a:rPr lang="en-US" dirty="0"/>
              <a:t>https://www.projecttier.org/tier-protocol/specifications-3-0/</a:t>
            </a:r>
          </a:p>
        </p:txBody>
      </p:sp>
      <p:sp>
        <p:nvSpPr>
          <p:cNvPr id="2" name="Rectangle 1"/>
          <p:cNvSpPr/>
          <p:nvPr/>
        </p:nvSpPr>
        <p:spPr>
          <a:xfrm>
            <a:off x="6769100" y="2628900"/>
            <a:ext cx="3835400"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59600" y="29210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Original data</a:t>
            </a:r>
          </a:p>
        </p:txBody>
      </p:sp>
      <p:sp>
        <p:nvSpPr>
          <p:cNvPr id="9" name="Rectangle 8"/>
          <p:cNvSpPr/>
          <p:nvPr/>
        </p:nvSpPr>
        <p:spPr>
          <a:xfrm>
            <a:off x="6959600" y="399449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Processed data</a:t>
            </a:r>
          </a:p>
        </p:txBody>
      </p:sp>
      <p:sp>
        <p:nvSpPr>
          <p:cNvPr id="10" name="Rectangle 9"/>
          <p:cNvSpPr/>
          <p:nvPr/>
        </p:nvSpPr>
        <p:spPr>
          <a:xfrm>
            <a:off x="8788400" y="2912787"/>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Manuscript</a:t>
            </a:r>
          </a:p>
        </p:txBody>
      </p:sp>
      <p:sp>
        <p:nvSpPr>
          <p:cNvPr id="11" name="Rectangle 10"/>
          <p:cNvSpPr/>
          <p:nvPr/>
        </p:nvSpPr>
        <p:spPr>
          <a:xfrm>
            <a:off x="8788400" y="40132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spTree>
    <p:extLst>
      <p:ext uri="{BB962C8B-B14F-4D97-AF65-F5344CB8AC3E}">
        <p14:creationId xmlns:p14="http://schemas.microsoft.com/office/powerpoint/2010/main" val="330253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xit" presetSubtype="0" fill="hold" grpId="0"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animBg="1"/>
      <p:bldP spid="3"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project setup</a:t>
            </a:r>
          </a:p>
        </p:txBody>
      </p:sp>
      <p:grpSp>
        <p:nvGrpSpPr>
          <p:cNvPr id="14" name="Group 13"/>
          <p:cNvGrpSpPr/>
          <p:nvPr/>
        </p:nvGrpSpPr>
        <p:grpSpPr>
          <a:xfrm>
            <a:off x="6769100" y="2628900"/>
            <a:ext cx="3835400" cy="2768600"/>
            <a:chOff x="6769100" y="2628900"/>
            <a:chExt cx="3835400" cy="2768600"/>
          </a:xfrm>
        </p:grpSpPr>
        <p:sp>
          <p:nvSpPr>
            <p:cNvPr id="2" name="Rectangle 1"/>
            <p:cNvSpPr/>
            <p:nvPr/>
          </p:nvSpPr>
          <p:spPr>
            <a:xfrm>
              <a:off x="6769100" y="2628900"/>
              <a:ext cx="3835400"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59600" y="29210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Original data</a:t>
              </a:r>
            </a:p>
          </p:txBody>
        </p:sp>
        <p:sp>
          <p:nvSpPr>
            <p:cNvPr id="9" name="Rectangle 8"/>
            <p:cNvSpPr/>
            <p:nvPr/>
          </p:nvSpPr>
          <p:spPr>
            <a:xfrm>
              <a:off x="6959600" y="399449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Processed data</a:t>
              </a:r>
            </a:p>
          </p:txBody>
        </p:sp>
        <p:sp>
          <p:nvSpPr>
            <p:cNvPr id="10" name="Rectangle 9"/>
            <p:cNvSpPr/>
            <p:nvPr/>
          </p:nvSpPr>
          <p:spPr>
            <a:xfrm>
              <a:off x="8788400" y="2912787"/>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Manuscript</a:t>
              </a:r>
            </a:p>
          </p:txBody>
        </p:sp>
        <p:sp>
          <p:nvSpPr>
            <p:cNvPr id="11" name="Rectangle 10"/>
            <p:cNvSpPr/>
            <p:nvPr/>
          </p:nvSpPr>
          <p:spPr>
            <a:xfrm>
              <a:off x="8788400" y="40132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grpSp>
    </p:spTree>
    <p:extLst>
      <p:ext uri="{BB962C8B-B14F-4D97-AF65-F5344CB8AC3E}">
        <p14:creationId xmlns:p14="http://schemas.microsoft.com/office/powerpoint/2010/main" val="32174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81481E-6 L -0.21211 4.81481E-6 " pathEditMode="relative" rAng="0" ptsTypes="AA">
                                      <p:cBhvr>
                                        <p:cTn id="6" dur="2000" fill="hold"/>
                                        <p:tgtEl>
                                          <p:spTgt spid="14"/>
                                        </p:tgtEl>
                                        <p:attrNameLst>
                                          <p:attrName>ppt_x</p:attrName>
                                          <p:attrName>ppt_y</p:attrName>
                                        </p:attrNameLst>
                                      </p:cBhvr>
                                      <p:rCtr x="-106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project setup</a:t>
            </a:r>
          </a:p>
        </p:txBody>
      </p:sp>
      <p:grpSp>
        <p:nvGrpSpPr>
          <p:cNvPr id="14" name="Group 13"/>
          <p:cNvGrpSpPr/>
          <p:nvPr/>
        </p:nvGrpSpPr>
        <p:grpSpPr>
          <a:xfrm>
            <a:off x="4230617" y="2574309"/>
            <a:ext cx="3835400" cy="2768600"/>
            <a:chOff x="6769100" y="2628900"/>
            <a:chExt cx="3835400" cy="2768600"/>
          </a:xfrm>
        </p:grpSpPr>
        <p:sp>
          <p:nvSpPr>
            <p:cNvPr id="2" name="Rectangle 1"/>
            <p:cNvSpPr/>
            <p:nvPr/>
          </p:nvSpPr>
          <p:spPr>
            <a:xfrm>
              <a:off x="6769100" y="2628900"/>
              <a:ext cx="3835400"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59600" y="29210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Original data</a:t>
              </a:r>
            </a:p>
          </p:txBody>
        </p:sp>
        <p:sp>
          <p:nvSpPr>
            <p:cNvPr id="9" name="Rectangle 8"/>
            <p:cNvSpPr/>
            <p:nvPr/>
          </p:nvSpPr>
          <p:spPr>
            <a:xfrm>
              <a:off x="6959600" y="399449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Processed data</a:t>
              </a:r>
            </a:p>
          </p:txBody>
        </p:sp>
        <p:sp>
          <p:nvSpPr>
            <p:cNvPr id="10" name="Rectangle 9"/>
            <p:cNvSpPr/>
            <p:nvPr/>
          </p:nvSpPr>
          <p:spPr>
            <a:xfrm>
              <a:off x="8788400" y="2912787"/>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Manuscript</a:t>
              </a:r>
            </a:p>
          </p:txBody>
        </p:sp>
        <p:sp>
          <p:nvSpPr>
            <p:cNvPr id="11" name="Rectangle 10"/>
            <p:cNvSpPr/>
            <p:nvPr/>
          </p:nvSpPr>
          <p:spPr>
            <a:xfrm>
              <a:off x="8788400" y="4013200"/>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grpSp>
    </p:spTree>
    <p:extLst>
      <p:ext uri="{BB962C8B-B14F-4D97-AF65-F5344CB8AC3E}">
        <p14:creationId xmlns:p14="http://schemas.microsoft.com/office/powerpoint/2010/main" val="202985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35069" y="4476466"/>
            <a:ext cx="2552131" cy="1446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Researcher Computer</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2" name="Rectangle 11"/>
          <p:cNvSpPr/>
          <p:nvPr/>
        </p:nvSpPr>
        <p:spPr>
          <a:xfrm>
            <a:off x="560506" y="2112118"/>
            <a:ext cx="3327021" cy="1846491"/>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Immutable</a:t>
            </a:r>
          </a:p>
          <a:p>
            <a:pPr algn="ctr"/>
            <a:endParaRPr lang="en-US" dirty="0"/>
          </a:p>
          <a:p>
            <a:pPr algn="ctr"/>
            <a:endParaRPr lang="en-US" dirty="0"/>
          </a:p>
          <a:p>
            <a:pPr algn="ctr"/>
            <a:endParaRPr lang="en-US" dirty="0"/>
          </a:p>
          <a:p>
            <a:pPr algn="ctr"/>
            <a:endParaRPr lang="en-US" dirty="0"/>
          </a:p>
          <a:p>
            <a:pPr algn="ctr"/>
            <a:endParaRPr lang="en-US" dirty="0"/>
          </a:p>
        </p:txBody>
      </p:sp>
      <p:sp>
        <p:nvSpPr>
          <p:cNvPr id="4" name="Title 3"/>
          <p:cNvSpPr>
            <a:spLocks noGrp="1"/>
          </p:cNvSpPr>
          <p:nvPr>
            <p:ph type="title"/>
          </p:nvPr>
        </p:nvSpPr>
        <p:spPr/>
        <p:txBody>
          <a:bodyPr/>
          <a:lstStyle/>
          <a:p>
            <a:r>
              <a:rPr lang="en-US" dirty="0"/>
              <a:t>Basic project setup: restricted data</a:t>
            </a:r>
          </a:p>
        </p:txBody>
      </p:sp>
      <p:sp>
        <p:nvSpPr>
          <p:cNvPr id="2" name="Rectangle 1"/>
          <p:cNvSpPr/>
          <p:nvPr/>
        </p:nvSpPr>
        <p:spPr>
          <a:xfrm>
            <a:off x="4230617" y="2574309"/>
            <a:ext cx="3835400"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421117" y="286640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Original data</a:t>
            </a:r>
          </a:p>
        </p:txBody>
      </p:sp>
      <p:sp>
        <p:nvSpPr>
          <p:cNvPr id="9" name="Rectangle 8"/>
          <p:cNvSpPr/>
          <p:nvPr/>
        </p:nvSpPr>
        <p:spPr>
          <a:xfrm>
            <a:off x="4421117" y="3939908"/>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Processed data</a:t>
            </a:r>
          </a:p>
        </p:txBody>
      </p:sp>
      <p:sp>
        <p:nvSpPr>
          <p:cNvPr id="10" name="Rectangle 9"/>
          <p:cNvSpPr/>
          <p:nvPr/>
        </p:nvSpPr>
        <p:spPr>
          <a:xfrm>
            <a:off x="6249917" y="2858196"/>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Manuscript</a:t>
            </a:r>
          </a:p>
        </p:txBody>
      </p:sp>
      <p:sp>
        <p:nvSpPr>
          <p:cNvPr id="11" name="Rectangle 10"/>
          <p:cNvSpPr/>
          <p:nvPr/>
        </p:nvSpPr>
        <p:spPr>
          <a:xfrm>
            <a:off x="6249917" y="395860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spTree>
    <p:extLst>
      <p:ext uri="{BB962C8B-B14F-4D97-AF65-F5344CB8AC3E}">
        <p14:creationId xmlns:p14="http://schemas.microsoft.com/office/powerpoint/2010/main" val="5525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29167E-6 -3.7037E-7 L -0.06224 -0.07986 C -0.07513 -0.09792 -0.09453 -0.10741 -0.11498 -0.10741 C -0.13815 -0.10741 -0.15677 -0.09792 -0.16966 -0.07986 L -0.23177 -3.7037E-7 " pathEditMode="relative" rAng="0" ptsTypes="AAAAA">
                                      <p:cBhvr>
                                        <p:cTn id="6" dur="750" fill="hold"/>
                                        <p:tgtEl>
                                          <p:spTgt spid="3"/>
                                        </p:tgtEl>
                                        <p:attrNameLst>
                                          <p:attrName>ppt_x</p:attrName>
                                          <p:attrName>ppt_y</p:attrName>
                                        </p:attrNameLst>
                                      </p:cBhvr>
                                      <p:rCtr x="-11589" y="-5370"/>
                                    </p:animMotion>
                                  </p:childTnLst>
                                </p:cTn>
                              </p:par>
                              <p:par>
                                <p:cTn id="7" presetID="0" presetClass="path" presetSubtype="0" accel="50000" decel="50000" fill="hold" grpId="0" nodeType="withEffect">
                                  <p:stCondLst>
                                    <p:cond delay="0"/>
                                  </p:stCondLst>
                                  <p:childTnLst>
                                    <p:animMotion origin="layout" path="M 0 0 L 0 0 C 0.00286 0.00254 0.00573 0.00578 0.00885 0.00787 C 0.01068 0.00903 0.01276 0.00856 0.01445 0.00995 C 0.01575 0.01065 0.01667 0.01273 0.01784 0.01389 C 0.01966 0.01551 0.02161 0.0162 0.02344 0.01782 C 0.02643 0.02037 0.0293 0.02361 0.03242 0.02569 C 0.03685 0.02893 0.04049 0.03125 0.04466 0.03565 C 0.05169 0.04305 0.05 0.04745 0.06042 0.0537 C 0.06641 0.05717 0.06667 0.05671 0.07161 0.06157 C 0.07344 0.06342 0.07513 0.06597 0.07721 0.06759 C 0.0793 0.06921 0.08177 0.06967 0.08385 0.07153 C 0.09922 0.08518 0.08724 0.07893 0.09727 0.08356 C 0.11302 0.10578 0.09323 0.07847 0.10846 0.09745 C 0.11042 0.1 0.11211 0.10301 0.11406 0.10532 C 0.11589 0.10764 0.11784 0.10949 0.11966 0.11134 C 0.12109 0.11273 0.12279 0.11366 0.12422 0.11528 C 0.12773 0.11967 0.13086 0.12453 0.13424 0.1294 C 0.13607 0.13194 0.13815 0.13426 0.13984 0.13727 C 0.14284 0.14259 0.14518 0.1493 0.14883 0.15324 C 0.15234 0.15694 0.15573 0.16018 0.15885 0.16528 C 0.1612 0.16898 0.16315 0.17361 0.16562 0.17708 C 0.16732 0.17963 0.1694 0.18102 0.17122 0.1831 C 0.17279 0.18495 0.17409 0.18727 0.17565 0.18912 C 0.17747 0.1912 0.17956 0.19259 0.18125 0.19514 C 0.18294 0.19722 0.18411 0.20069 0.18568 0.20301 C 0.1875 0.20532 0.18958 0.20648 0.19128 0.20903 C 0.19297 0.21134 0.19414 0.21458 0.19583 0.2169 C 0.19753 0.21921 0.19974 0.2206 0.20143 0.22291 C 0.20312 0.22523 0.2043 0.22847 0.20586 0.23078 C 0.2099 0.23657 0.21393 0.24213 0.21823 0.24676 L 0.22721 0.25671 C 0.22904 0.25879 0.23099 0.26041 0.23268 0.26273 C 0.23724 0.26921 0.2388 0.27222 0.24388 0.27662 C 0.2457 0.27824 0.24779 0.27893 0.24948 0.28055 C 0.25117 0.28217 0.25234 0.28495 0.25404 0.28657 C 0.25508 0.28773 0.25638 0.2875 0.25742 0.28866 C 0.25977 0.29097 0.26172 0.29421 0.26406 0.29653 C 0.2651 0.29768 0.26641 0.29768 0.26745 0.29861 C 0.26862 0.29953 0.26953 0.30162 0.27083 0.30254 C 0.27292 0.30416 0.27526 0.30532 0.27747 0.30648 L 0.28086 0.30856 C 0.28464 0.31065 0.28307 0.31041 0.28542 0.31041 " pathEditMode="relative" ptsTypes="AAAAAAAAAAAAAAAAAAAAAAAAAAAAAAAAAAAAAAAAAAA">
                                      <p:cBhvr>
                                        <p:cTn id="8" dur="1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35069" y="4476466"/>
            <a:ext cx="2552131" cy="1446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Researcher Computer</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2" name="Rectangle 11"/>
          <p:cNvSpPr/>
          <p:nvPr/>
        </p:nvSpPr>
        <p:spPr>
          <a:xfrm>
            <a:off x="560506" y="2112118"/>
            <a:ext cx="3327021" cy="1846491"/>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Immutable</a:t>
            </a:r>
          </a:p>
          <a:p>
            <a:pPr algn="ctr"/>
            <a:endParaRPr lang="en-US" dirty="0"/>
          </a:p>
          <a:p>
            <a:pPr algn="ctr"/>
            <a:endParaRPr lang="en-US" dirty="0"/>
          </a:p>
          <a:p>
            <a:pPr algn="ctr"/>
            <a:endParaRPr lang="en-US" dirty="0"/>
          </a:p>
          <a:p>
            <a:pPr algn="ctr"/>
            <a:endParaRPr lang="en-US" dirty="0"/>
          </a:p>
          <a:p>
            <a:pPr algn="ctr"/>
            <a:endParaRPr lang="en-US" dirty="0"/>
          </a:p>
        </p:txBody>
      </p:sp>
      <p:sp>
        <p:nvSpPr>
          <p:cNvPr id="4" name="Title 3"/>
          <p:cNvSpPr>
            <a:spLocks noGrp="1"/>
          </p:cNvSpPr>
          <p:nvPr>
            <p:ph type="title"/>
          </p:nvPr>
        </p:nvSpPr>
        <p:spPr/>
        <p:txBody>
          <a:bodyPr/>
          <a:lstStyle/>
          <a:p>
            <a:r>
              <a:rPr lang="en-US" dirty="0"/>
              <a:t>Basic project setup: big data</a:t>
            </a:r>
          </a:p>
        </p:txBody>
      </p:sp>
      <p:sp>
        <p:nvSpPr>
          <p:cNvPr id="2" name="Rectangle 1"/>
          <p:cNvSpPr/>
          <p:nvPr/>
        </p:nvSpPr>
        <p:spPr>
          <a:xfrm>
            <a:off x="4230617" y="2574309"/>
            <a:ext cx="3835400"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computer</a:t>
            </a:r>
            <a:br>
              <a:rPr lang="en-US" dirty="0"/>
            </a:br>
            <a:r>
              <a:rPr lang="en-US" dirty="0"/>
              <a:t>(in the cloud)</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Rectangle 2"/>
          <p:cNvSpPr/>
          <p:nvPr/>
        </p:nvSpPr>
        <p:spPr>
          <a:xfrm>
            <a:off x="1404866" y="2757227"/>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Original data</a:t>
            </a:r>
          </a:p>
        </p:txBody>
      </p:sp>
      <p:sp>
        <p:nvSpPr>
          <p:cNvPr id="9" name="Rectangle 8"/>
          <p:cNvSpPr/>
          <p:nvPr/>
        </p:nvSpPr>
        <p:spPr>
          <a:xfrm>
            <a:off x="4421117" y="3939908"/>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Processed data</a:t>
            </a:r>
          </a:p>
        </p:txBody>
      </p:sp>
      <p:sp>
        <p:nvSpPr>
          <p:cNvPr id="10" name="Rectangle 9"/>
          <p:cNvSpPr/>
          <p:nvPr/>
        </p:nvSpPr>
        <p:spPr>
          <a:xfrm>
            <a:off x="9716069" y="5041173"/>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Manuscript</a:t>
            </a:r>
          </a:p>
        </p:txBody>
      </p:sp>
      <p:sp>
        <p:nvSpPr>
          <p:cNvPr id="11" name="Rectangle 10"/>
          <p:cNvSpPr/>
          <p:nvPr/>
        </p:nvSpPr>
        <p:spPr>
          <a:xfrm>
            <a:off x="6249917" y="3958609"/>
            <a:ext cx="1638300" cy="889000"/>
          </a:xfrm>
          <a:prstGeom prst="rect">
            <a:avLst/>
          </a:prstGeom>
          <a:solidFill>
            <a:srgbClr val="F8CB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81134" y="4414861"/>
            <a:ext cx="1458983" cy="1458983"/>
          </a:xfrm>
          <a:prstGeom prst="rect">
            <a:avLst/>
          </a:prstGeom>
        </p:spPr>
      </p:pic>
      <p:cxnSp>
        <p:nvCxnSpPr>
          <p:cNvPr id="13" name="Straight Arrow Connector 12"/>
          <p:cNvCxnSpPr>
            <a:stCxn id="3" idx="2"/>
            <a:endCxn id="15" idx="0"/>
          </p:cNvCxnSpPr>
          <p:nvPr/>
        </p:nvCxnSpPr>
        <p:spPr>
          <a:xfrm flipH="1">
            <a:off x="1283364" y="3646227"/>
            <a:ext cx="940652" cy="95749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Preparation 14"/>
          <p:cNvSpPr/>
          <p:nvPr/>
        </p:nvSpPr>
        <p:spPr>
          <a:xfrm>
            <a:off x="560506" y="4603718"/>
            <a:ext cx="1445715" cy="874910"/>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API</a:t>
            </a:r>
          </a:p>
        </p:txBody>
      </p:sp>
      <p:cxnSp>
        <p:nvCxnSpPr>
          <p:cNvPr id="20" name="Straight Arrow Connector 19"/>
          <p:cNvCxnSpPr/>
          <p:nvPr/>
        </p:nvCxnSpPr>
        <p:spPr>
          <a:xfrm>
            <a:off x="2061523" y="5144352"/>
            <a:ext cx="682862" cy="0"/>
          </a:xfrm>
          <a:prstGeom prst="straightConnector1">
            <a:avLst/>
          </a:prstGeom>
          <a:ln w="635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9" idx="1"/>
          </p:cNvCxnSpPr>
          <p:nvPr/>
        </p:nvCxnSpPr>
        <p:spPr>
          <a:xfrm flipV="1">
            <a:off x="4040117" y="4384408"/>
            <a:ext cx="381000" cy="759945"/>
          </a:xfrm>
          <a:prstGeom prst="straightConnector1">
            <a:avLst/>
          </a:prstGeom>
          <a:ln w="635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p:cNvCxnSpPr>
          <p:nvPr/>
        </p:nvCxnSpPr>
        <p:spPr>
          <a:xfrm>
            <a:off x="7888217" y="4403109"/>
            <a:ext cx="1903767" cy="1075520"/>
          </a:xfrm>
          <a:prstGeom prst="straightConnector1">
            <a:avLst/>
          </a:prstGeom>
          <a:ln w="635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1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Data Provenance</a:t>
            </a:r>
            <a:endParaRPr lang="en-US" dirty="0">
              <a:solidFill>
                <a:schemeClr val="bg1"/>
              </a:solidFill>
            </a:endParaRPr>
          </a:p>
        </p:txBody>
      </p:sp>
    </p:spTree>
    <p:extLst>
      <p:ext uri="{BB962C8B-B14F-4D97-AF65-F5344CB8AC3E}">
        <p14:creationId xmlns:p14="http://schemas.microsoft.com/office/powerpoint/2010/main" val="377703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 for the workshop</a:t>
            </a:r>
          </a:p>
        </p:txBody>
      </p:sp>
      <p:sp>
        <p:nvSpPr>
          <p:cNvPr id="5" name="Content Placeholder 4"/>
          <p:cNvSpPr>
            <a:spLocks noGrp="1"/>
          </p:cNvSpPr>
          <p:nvPr>
            <p:ph idx="1"/>
          </p:nvPr>
        </p:nvSpPr>
        <p:spPr/>
        <p:txBody>
          <a:bodyPr>
            <a:normAutofit fontScale="92500"/>
          </a:bodyPr>
          <a:lstStyle/>
          <a:p>
            <a:r>
              <a:rPr lang="en-US" dirty="0"/>
              <a:t>Generic best practice (2min) [LARS]</a:t>
            </a:r>
          </a:p>
          <a:p>
            <a:r>
              <a:rPr lang="en-US" dirty="0"/>
              <a:t>Why that applies to restricted and big data, why is that reproducibility [LARS, DAVID]</a:t>
            </a:r>
          </a:p>
          <a:p>
            <a:r>
              <a:rPr lang="en-US" dirty="0"/>
              <a:t>Example: Danish data (restricted) [DAVID]</a:t>
            </a:r>
          </a:p>
          <a:p>
            <a:r>
              <a:rPr lang="en-US" dirty="0"/>
              <a:t>Example: FSRDC (restricted + big) [LARS]</a:t>
            </a:r>
          </a:p>
          <a:p>
            <a:r>
              <a:rPr lang="en-US" dirty="0"/>
              <a:t>Example: “Large data” (API, “big”) [LARS] </a:t>
            </a:r>
          </a:p>
          <a:p>
            <a:endParaRPr lang="en-US" dirty="0"/>
          </a:p>
          <a:p>
            <a:endParaRPr lang="en-US" dirty="0"/>
          </a:p>
        </p:txBody>
      </p:sp>
    </p:spTree>
    <p:extLst>
      <p:ext uri="{BB962C8B-B14F-4D97-AF65-F5344CB8AC3E}">
        <p14:creationId xmlns:p14="http://schemas.microsoft.com/office/powerpoint/2010/main" val="332087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Documenting how you got to the data</a:t>
            </a:r>
          </a:p>
        </p:txBody>
      </p:sp>
      <p:sp>
        <p:nvSpPr>
          <p:cNvPr id="5" name="Content Placeholder 4"/>
          <p:cNvSpPr>
            <a:spLocks noGrp="1"/>
          </p:cNvSpPr>
          <p:nvPr>
            <p:ph sz="half" idx="1"/>
          </p:nvPr>
        </p:nvSpPr>
        <p:spPr/>
        <p:txBody>
          <a:bodyPr>
            <a:normAutofit/>
          </a:bodyPr>
          <a:lstStyle/>
          <a:p>
            <a:r>
              <a:rPr lang="en-US" dirty="0"/>
              <a:t>Access can be </a:t>
            </a:r>
            <a:r>
              <a:rPr lang="en-US" b="1" dirty="0">
                <a:solidFill>
                  <a:schemeClr val="accent5"/>
                </a:solidFill>
              </a:rPr>
              <a:t>clearly and precisely documented </a:t>
            </a:r>
          </a:p>
          <a:p>
            <a:r>
              <a:rPr lang="en-US" dirty="0"/>
              <a:t>Is </a:t>
            </a:r>
            <a:r>
              <a:rPr lang="en-US" b="1" dirty="0">
                <a:solidFill>
                  <a:schemeClr val="accent6"/>
                </a:solidFill>
              </a:rPr>
              <a:t>non-exclusive to the authors</a:t>
            </a:r>
          </a:p>
          <a:p>
            <a:r>
              <a:rPr lang="en-US" dirty="0">
                <a:solidFill>
                  <a:srgbClr val="FF0000"/>
                </a:solidFill>
              </a:rPr>
              <a:t>Intermediate files preserved</a:t>
            </a:r>
          </a:p>
          <a:p>
            <a:pPr marL="0" indent="0">
              <a:buNone/>
            </a:pPr>
            <a:r>
              <a:rPr lang="en-US" dirty="0"/>
              <a:t>(example taken from </a:t>
            </a:r>
            <a:r>
              <a:rPr lang="en-US" dirty="0">
                <a:hlinkClick r:id="rId2"/>
              </a:rPr>
              <a:t>Fort, </a:t>
            </a:r>
            <a:r>
              <a:rPr lang="en-US" dirty="0" err="1">
                <a:hlinkClick r:id="rId2"/>
              </a:rPr>
              <a:t>Restud</a:t>
            </a:r>
            <a:r>
              <a:rPr lang="en-US" dirty="0">
                <a:hlinkClick r:id="rId2"/>
              </a:rPr>
              <a:t> 2016</a:t>
            </a:r>
            <a:r>
              <a:rPr lang="en-US" dirty="0"/>
              <a:t>)</a:t>
            </a:r>
          </a:p>
          <a:p>
            <a:r>
              <a:rPr lang="en-US" sz="1800" dirty="0">
                <a:solidFill>
                  <a:schemeClr val="bg2">
                    <a:lumMod val="50000"/>
                  </a:schemeClr>
                </a:solidFill>
              </a:rPr>
              <a:t>NOTE: for AEA, you are required to provide all programs, but a copy may/should be available within the FSRDC as well.</a:t>
            </a:r>
          </a:p>
        </p:txBody>
      </p:sp>
      <p:pic>
        <p:nvPicPr>
          <p:cNvPr id="8" name="Content Placeholder 7"/>
          <p:cNvPicPr>
            <a:picLocks noGrp="1" noChangeAspect="1"/>
          </p:cNvPicPr>
          <p:nvPr>
            <p:ph sz="half" idx="2"/>
          </p:nvPr>
        </p:nvPicPr>
        <p:blipFill>
          <a:blip r:embed="rId3"/>
          <a:stretch>
            <a:fillRect/>
          </a:stretch>
        </p:blipFill>
        <p:spPr>
          <a:xfrm>
            <a:off x="6496678" y="1825625"/>
            <a:ext cx="4532643" cy="4351338"/>
          </a:xfrm>
          <a:prstGeom prst="rect">
            <a:avLst/>
          </a:prstGeom>
        </p:spPr>
      </p:pic>
      <p:sp>
        <p:nvSpPr>
          <p:cNvPr id="7" name="TextBox 6"/>
          <p:cNvSpPr txBox="1"/>
          <p:nvPr/>
        </p:nvSpPr>
        <p:spPr>
          <a:xfrm>
            <a:off x="962151" y="6176963"/>
            <a:ext cx="11069053" cy="369332"/>
          </a:xfrm>
          <a:prstGeom prst="rect">
            <a:avLst/>
          </a:prstGeom>
          <a:noFill/>
        </p:spPr>
        <p:txBody>
          <a:bodyPr wrap="square" rtlCol="0">
            <a:spAutoFit/>
          </a:bodyPr>
          <a:lstStyle/>
          <a:p>
            <a:r>
              <a:rPr lang="en-US" dirty="0">
                <a:hlinkClick r:id="rId4"/>
              </a:rPr>
              <a:t>https://social-science-data-editors.github.io/guidance/DCAS_Restricted_data.html#us-census-bureau-and-fsrdc</a:t>
            </a:r>
            <a:r>
              <a:rPr lang="en-US" dirty="0"/>
              <a:t> </a:t>
            </a:r>
          </a:p>
        </p:txBody>
      </p:sp>
      <p:sp>
        <p:nvSpPr>
          <p:cNvPr id="9" name="Rectangle 8"/>
          <p:cNvSpPr/>
          <p:nvPr/>
        </p:nvSpPr>
        <p:spPr>
          <a:xfrm>
            <a:off x="6761747" y="2069432"/>
            <a:ext cx="4367464" cy="250256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14147" y="2743200"/>
            <a:ext cx="3938337" cy="421106"/>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76310" y="4953375"/>
            <a:ext cx="4152901" cy="8939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66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pic>
        <p:nvPicPr>
          <p:cNvPr id="5" name="Content Placeholder 4"/>
          <p:cNvPicPr>
            <a:picLocks noGrp="1" noChangeAspect="1"/>
          </p:cNvPicPr>
          <p:nvPr>
            <p:ph sz="half" idx="2"/>
          </p:nvPr>
        </p:nvPicPr>
        <p:blipFill>
          <a:blip r:embed="rId2"/>
          <a:stretch>
            <a:fillRect/>
          </a:stretch>
        </p:blipFill>
        <p:spPr>
          <a:xfrm>
            <a:off x="6172200" y="2310077"/>
            <a:ext cx="5181600" cy="3382433"/>
          </a:xfrm>
          <a:prstGeom prst="rect">
            <a:avLst/>
          </a:prstGeom>
        </p:spPr>
      </p:pic>
    </p:spTree>
    <p:extLst>
      <p:ext uri="{BB962C8B-B14F-4D97-AF65-F5344CB8AC3E}">
        <p14:creationId xmlns:p14="http://schemas.microsoft.com/office/powerpoint/2010/main" val="28935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35637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provenance?</a:t>
            </a:r>
            <a:endParaRPr lang="en-US" dirty="0"/>
          </a:p>
        </p:txBody>
      </p:sp>
      <p:sp>
        <p:nvSpPr>
          <p:cNvPr id="4" name="Content Placeholder 3"/>
          <p:cNvSpPr>
            <a:spLocks noGrp="1"/>
          </p:cNvSpPr>
          <p:nvPr>
            <p:ph idx="1"/>
          </p:nvPr>
        </p:nvSpPr>
        <p:spPr/>
        <p:txBody>
          <a:bodyPr/>
          <a:lstStyle/>
          <a:p>
            <a:r>
              <a:rPr lang="en-US" dirty="0"/>
              <a:t>What do you need to request?</a:t>
            </a:r>
          </a:p>
          <a:p>
            <a:pPr lvl="1"/>
            <a:r>
              <a:rPr lang="en-US" dirty="0"/>
              <a:t>Name, specification, DOI, etc.</a:t>
            </a:r>
          </a:p>
          <a:p>
            <a:r>
              <a:rPr lang="en-US" dirty="0"/>
              <a:t>Where do you need to request it?</a:t>
            </a:r>
          </a:p>
          <a:p>
            <a:pPr lvl="1"/>
            <a:r>
              <a:rPr lang="en-US" dirty="0"/>
              <a:t>Website, your local CRDCN, a Freedom of Information Act officer, etc.</a:t>
            </a:r>
          </a:p>
          <a:p>
            <a:r>
              <a:rPr lang="en-US" dirty="0"/>
              <a:t> Details, details:</a:t>
            </a:r>
          </a:p>
          <a:p>
            <a:pPr lvl="1"/>
            <a:r>
              <a:rPr lang="en-US" dirty="0"/>
              <a:t>Copy of your request form?</a:t>
            </a:r>
          </a:p>
          <a:p>
            <a:pPr lvl="1"/>
            <a:r>
              <a:rPr lang="en-US" dirty="0"/>
              <a:t>Copy of your request letter?</a:t>
            </a:r>
          </a:p>
          <a:p>
            <a:pPr lvl="1"/>
            <a:r>
              <a:rPr lang="en-US" dirty="0"/>
              <a:t>Etc.</a:t>
            </a:r>
          </a:p>
          <a:p>
            <a:r>
              <a:rPr lang="en-US" dirty="0"/>
              <a:t>Don’t assume (too much) prior knowledge!</a:t>
            </a:r>
          </a:p>
          <a:p>
            <a:endParaRPr lang="en-US" dirty="0"/>
          </a:p>
        </p:txBody>
      </p:sp>
    </p:spTree>
    <p:extLst>
      <p:ext uri="{BB962C8B-B14F-4D97-AF65-F5344CB8AC3E}">
        <p14:creationId xmlns:p14="http://schemas.microsoft.com/office/powerpoint/2010/main" val="181957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36105" y="4603552"/>
            <a:ext cx="5421479" cy="1035212"/>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19800" y="1527180"/>
            <a:ext cx="5181600" cy="3046780"/>
          </a:xfrm>
          <a:prstGeom prst="rect">
            <a:avLst/>
          </a:prstGeom>
        </p:spPr>
      </p:pic>
      <p:sp>
        <p:nvSpPr>
          <p:cNvPr id="4" name="Title 3"/>
          <p:cNvSpPr>
            <a:spLocks noGrp="1"/>
          </p:cNvSpPr>
          <p:nvPr>
            <p:ph type="title"/>
          </p:nvPr>
        </p:nvSpPr>
        <p:spPr/>
        <p:txBody>
          <a:bodyPr/>
          <a:lstStyle/>
          <a:p>
            <a:r>
              <a:rPr lang="en-US" dirty="0"/>
              <a:t>Example: Danish administrative data</a:t>
            </a:r>
          </a:p>
        </p:txBody>
      </p:sp>
      <p:sp>
        <p:nvSpPr>
          <p:cNvPr id="5" name="Content Placeholder 4"/>
          <p:cNvSpPr>
            <a:spLocks noGrp="1"/>
          </p:cNvSpPr>
          <p:nvPr>
            <p:ph sz="half" idx="1"/>
          </p:nvPr>
        </p:nvSpPr>
        <p:spPr/>
        <p:txBody>
          <a:bodyPr/>
          <a:lstStyle/>
          <a:p>
            <a:r>
              <a:rPr lang="en-US" dirty="0"/>
              <a:t>Access can be </a:t>
            </a:r>
            <a:r>
              <a:rPr lang="en-US" b="1" dirty="0">
                <a:solidFill>
                  <a:schemeClr val="accent5"/>
                </a:solidFill>
              </a:rPr>
              <a:t>clearly and precisely documented </a:t>
            </a:r>
          </a:p>
          <a:p>
            <a:r>
              <a:rPr lang="en-US" dirty="0"/>
              <a:t>Is </a:t>
            </a:r>
            <a:r>
              <a:rPr lang="en-US" b="1" dirty="0">
                <a:solidFill>
                  <a:schemeClr val="accent6"/>
                </a:solidFill>
              </a:rPr>
              <a:t>non-exclusive to the authors</a:t>
            </a:r>
          </a:p>
          <a:p>
            <a:pPr marL="0" indent="0">
              <a:buNone/>
            </a:pPr>
            <a:r>
              <a:rPr lang="en-US" dirty="0"/>
              <a:t>(example taken from </a:t>
            </a:r>
            <a:r>
              <a:rPr lang="en-US" dirty="0" err="1">
                <a:hlinkClick r:id="rId4"/>
              </a:rPr>
              <a:t>Fadlon</a:t>
            </a:r>
            <a:r>
              <a:rPr lang="en-US" dirty="0">
                <a:hlinkClick r:id="rId4"/>
              </a:rPr>
              <a:t> and Nielsen, </a:t>
            </a:r>
            <a:r>
              <a:rPr lang="en-US" dirty="0" err="1">
                <a:hlinkClick r:id="rId4"/>
              </a:rPr>
              <a:t>AEJ:Applied</a:t>
            </a:r>
            <a:r>
              <a:rPr lang="en-US" dirty="0">
                <a:hlinkClick r:id="rId4"/>
              </a:rPr>
              <a:t> 2021</a:t>
            </a:r>
            <a:r>
              <a:rPr lang="en-US" dirty="0"/>
              <a:t>)</a:t>
            </a:r>
          </a:p>
        </p:txBody>
      </p:sp>
      <p:sp>
        <p:nvSpPr>
          <p:cNvPr id="7" name="TextBox 6"/>
          <p:cNvSpPr txBox="1"/>
          <p:nvPr/>
        </p:nvSpPr>
        <p:spPr>
          <a:xfrm>
            <a:off x="962151" y="6176963"/>
            <a:ext cx="11069053" cy="523220"/>
          </a:xfrm>
          <a:prstGeom prst="rect">
            <a:avLst/>
          </a:prstGeom>
          <a:noFill/>
        </p:spPr>
        <p:txBody>
          <a:bodyPr wrap="square" rtlCol="0">
            <a:spAutoFit/>
          </a:bodyPr>
          <a:lstStyle/>
          <a:p>
            <a:r>
              <a:rPr lang="en-US" sz="1400" dirty="0">
                <a:hlinkClick r:id="rId5"/>
              </a:rPr>
              <a:t>https://social-science-data-editors.github.io/guidance/Requested_information_dcas.html#example-for-government-registers</a:t>
            </a:r>
            <a:endParaRPr lang="en-US" sz="1400" dirty="0"/>
          </a:p>
          <a:p>
            <a:r>
              <a:rPr lang="en-US" sz="1400" dirty="0"/>
              <a:t>http://www.dst.dk/extranet/forskningvariabellister/Oversigt%20over%20registre.html </a:t>
            </a:r>
          </a:p>
        </p:txBody>
      </p:sp>
      <p:sp>
        <p:nvSpPr>
          <p:cNvPr id="9" name="Rectangle 8"/>
          <p:cNvSpPr/>
          <p:nvPr/>
        </p:nvSpPr>
        <p:spPr>
          <a:xfrm>
            <a:off x="6143750" y="4603552"/>
            <a:ext cx="5695324" cy="157341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77952" y="2620908"/>
            <a:ext cx="5065295" cy="672783"/>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6674943" y="5144899"/>
            <a:ext cx="4701117" cy="1023098"/>
          </a:xfrm>
          <a:prstGeom prst="rect">
            <a:avLst/>
          </a:prstGeom>
          <a:ln>
            <a:solidFill>
              <a:schemeClr val="accent5"/>
            </a:solidFill>
          </a:ln>
        </p:spPr>
      </p:pic>
    </p:spTree>
    <p:extLst>
      <p:ext uri="{BB962C8B-B14F-4D97-AF65-F5344CB8AC3E}">
        <p14:creationId xmlns:p14="http://schemas.microsoft.com/office/powerpoint/2010/main" val="15169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301905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585027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62601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920" y="1582824"/>
            <a:ext cx="11860567" cy="2800767"/>
          </a:xfrm>
          <a:prstGeom prst="rect">
            <a:avLst/>
          </a:prstGeom>
          <a:noFill/>
        </p:spPr>
        <p:txBody>
          <a:bodyPr wrap="square" rtlCol="0">
            <a:spAutoFit/>
          </a:bodyPr>
          <a:lstStyle/>
          <a:p>
            <a:pPr algn="ctr"/>
            <a:r>
              <a:rPr lang="en-US" sz="8800" dirty="0">
                <a:solidFill>
                  <a:schemeClr val="bg1"/>
                </a:solidFill>
              </a:rPr>
              <a:t>Coding for Reproducibility</a:t>
            </a:r>
            <a:endParaRPr lang="en-US" dirty="0">
              <a:solidFill>
                <a:schemeClr val="bg1"/>
              </a:solidFill>
            </a:endParaRPr>
          </a:p>
        </p:txBody>
      </p:sp>
    </p:spTree>
    <p:extLst>
      <p:ext uri="{BB962C8B-B14F-4D97-AF65-F5344CB8AC3E}">
        <p14:creationId xmlns:p14="http://schemas.microsoft.com/office/powerpoint/2010/main" val="127113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 (restricted-access version)</a:t>
            </a:r>
          </a:p>
        </p:txBody>
      </p:sp>
      <p:sp>
        <p:nvSpPr>
          <p:cNvPr id="3" name="Content Placeholder 2"/>
          <p:cNvSpPr>
            <a:spLocks noGrp="1"/>
          </p:cNvSpPr>
          <p:nvPr>
            <p:ph sz="half" idx="1"/>
          </p:nvPr>
        </p:nvSpPr>
        <p:spPr/>
        <p:txBody>
          <a:bodyPr/>
          <a:lstStyle/>
          <a:p>
            <a:pPr marL="0" indent="0">
              <a:buNone/>
            </a:pPr>
            <a:r>
              <a:rPr lang="en-US" dirty="0"/>
              <a:t>Cleanly </a:t>
            </a:r>
            <a:r>
              <a:rPr lang="en-US" b="1" u="sng" dirty="0"/>
              <a:t>separate</a:t>
            </a:r>
          </a:p>
          <a:p>
            <a:r>
              <a:rPr lang="en-US" dirty="0">
                <a:solidFill>
                  <a:schemeClr val="accent2"/>
                </a:solidFill>
              </a:rPr>
              <a:t>Confidential data </a:t>
            </a:r>
            <a:r>
              <a:rPr lang="en-US" dirty="0"/>
              <a:t>and </a:t>
            </a:r>
            <a:r>
              <a:rPr lang="en-US" dirty="0">
                <a:solidFill>
                  <a:schemeClr val="accent6"/>
                </a:solidFill>
              </a:rPr>
              <a:t>public use </a:t>
            </a:r>
            <a:r>
              <a:rPr lang="en-US" dirty="0"/>
              <a:t>data</a:t>
            </a:r>
          </a:p>
          <a:p>
            <a:pPr lvl="1"/>
            <a:r>
              <a:rPr lang="en-US" dirty="0"/>
              <a:t>You are going to have to provide copies of the public use data without compromising confidentiality</a:t>
            </a:r>
          </a:p>
          <a:p>
            <a:r>
              <a:rPr lang="en-US" dirty="0">
                <a:solidFill>
                  <a:schemeClr val="accent2"/>
                </a:solidFill>
              </a:rPr>
              <a:t>Confidential parameters </a:t>
            </a:r>
            <a:r>
              <a:rPr lang="en-US" dirty="0"/>
              <a:t>and the </a:t>
            </a:r>
            <a:r>
              <a:rPr lang="en-US" dirty="0">
                <a:solidFill>
                  <a:schemeClr val="accent6"/>
                </a:solidFill>
              </a:rPr>
              <a:t>rest of the code</a:t>
            </a:r>
          </a:p>
          <a:p>
            <a:pPr lvl="1"/>
            <a:r>
              <a:rPr lang="en-US" dirty="0"/>
              <a:t>Reduces need to redact programs</a:t>
            </a:r>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3794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Generic best practice</a:t>
            </a:r>
            <a:endParaRPr lang="en-US" dirty="0">
              <a:solidFill>
                <a:schemeClr val="bg1"/>
              </a:solidFill>
            </a:endParaRPr>
          </a:p>
        </p:txBody>
      </p:sp>
    </p:spTree>
    <p:extLst>
      <p:ext uri="{BB962C8B-B14F-4D97-AF65-F5344CB8AC3E}">
        <p14:creationId xmlns:p14="http://schemas.microsoft.com/office/powerpoint/2010/main" val="181631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 (big data version)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Cleanly </a:t>
            </a:r>
            <a:r>
              <a:rPr lang="en-US" b="1" u="sng" dirty="0"/>
              <a:t>separate</a:t>
            </a:r>
            <a:r>
              <a:rPr lang="en-US" dirty="0"/>
              <a:t> and </a:t>
            </a:r>
            <a:r>
              <a:rPr lang="en-US" b="1" u="sng" dirty="0"/>
              <a:t>preserve</a:t>
            </a:r>
          </a:p>
          <a:p>
            <a:r>
              <a:rPr lang="en-US" dirty="0">
                <a:solidFill>
                  <a:schemeClr val="accent2"/>
                </a:solidFill>
              </a:rPr>
              <a:t>Data acquisition code</a:t>
            </a:r>
          </a:p>
          <a:p>
            <a:pPr lvl="1"/>
            <a:r>
              <a:rPr lang="en-US" dirty="0"/>
              <a:t>Or instructions, needs to be re-executable</a:t>
            </a:r>
          </a:p>
          <a:p>
            <a:r>
              <a:rPr lang="en-US" dirty="0">
                <a:solidFill>
                  <a:schemeClr val="accent2"/>
                </a:solidFill>
              </a:rPr>
              <a:t>Confidential parameters </a:t>
            </a:r>
            <a:r>
              <a:rPr lang="en-US" dirty="0"/>
              <a:t>and the </a:t>
            </a:r>
            <a:r>
              <a:rPr lang="en-US" dirty="0">
                <a:solidFill>
                  <a:schemeClr val="accent6"/>
                </a:solidFill>
              </a:rPr>
              <a:t>rest of the code</a:t>
            </a:r>
          </a:p>
          <a:p>
            <a:pPr lvl="1"/>
            <a:r>
              <a:rPr lang="en-US" dirty="0"/>
              <a:t>Reduces need to redact programs</a:t>
            </a:r>
          </a:p>
          <a:p>
            <a:pPr lvl="1"/>
            <a:r>
              <a:rPr lang="en-US" dirty="0"/>
              <a:t>API keys and the like</a:t>
            </a:r>
          </a:p>
          <a:p>
            <a:r>
              <a:rPr lang="en-US" dirty="0">
                <a:solidFill>
                  <a:schemeClr val="accent2"/>
                </a:solidFill>
              </a:rPr>
              <a:t>Intermediate data extracts</a:t>
            </a:r>
            <a:endParaRPr lang="en-US" dirty="0">
              <a:solidFill>
                <a:schemeClr val="accent6"/>
              </a:solidFill>
            </a:endParaRPr>
          </a:p>
          <a:p>
            <a:pPr lvl="1"/>
            <a:r>
              <a:rPr lang="en-US" dirty="0"/>
              <a:t>When its impossible to exactly re-extract data</a:t>
            </a:r>
          </a:p>
          <a:p>
            <a:pPr lvl="1"/>
            <a:r>
              <a:rPr lang="en-US" dirty="0"/>
              <a:t>When data extract takes a long time</a:t>
            </a:r>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15816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Example: Danish Restricted Data</a:t>
            </a:r>
            <a:endParaRPr lang="en-US" dirty="0">
              <a:solidFill>
                <a:schemeClr val="bg1"/>
              </a:solidFill>
            </a:endParaRPr>
          </a:p>
        </p:txBody>
      </p:sp>
    </p:spTree>
    <p:extLst>
      <p:ext uri="{BB962C8B-B14F-4D97-AF65-F5344CB8AC3E}">
        <p14:creationId xmlns:p14="http://schemas.microsoft.com/office/powerpoint/2010/main" val="173178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happens in the wild? </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Danish admin data</a:t>
            </a:r>
          </a:p>
          <a:p>
            <a:pPr lvl="1"/>
            <a:r>
              <a:rPr lang="en-US" dirty="0"/>
              <a:t>Raw extracts in project folder</a:t>
            </a:r>
          </a:p>
          <a:p>
            <a:pPr lvl="1"/>
            <a:r>
              <a:rPr lang="en-US" dirty="0"/>
              <a:t>Code and extracts live on server</a:t>
            </a:r>
          </a:p>
          <a:p>
            <a:pPr lvl="1"/>
            <a:r>
              <a:rPr lang="en-US" dirty="0"/>
              <a:t>Paper lives off server</a:t>
            </a:r>
          </a:p>
          <a:p>
            <a:r>
              <a:rPr lang="en-US" b="1" dirty="0"/>
              <a:t>Server not connected to the internet</a:t>
            </a:r>
          </a:p>
          <a:p>
            <a:pPr lvl="1"/>
            <a:r>
              <a:rPr lang="en-US" dirty="0"/>
              <a:t>Administrators install packages</a:t>
            </a:r>
          </a:p>
          <a:p>
            <a:pPr lvl="1"/>
            <a:r>
              <a:rPr lang="en-US" dirty="0"/>
              <a:t>Packages are part of your code; newer versions could break older code</a:t>
            </a:r>
          </a:p>
          <a:p>
            <a:r>
              <a:rPr lang="en-US" b="1" dirty="0"/>
              <a:t>What does collaboration look like?</a:t>
            </a:r>
          </a:p>
          <a:p>
            <a:pPr lvl="1"/>
            <a:endParaRPr lang="en-US" dirty="0"/>
          </a:p>
        </p:txBody>
      </p:sp>
      <p:pic>
        <p:nvPicPr>
          <p:cNvPr id="1026" name="Picture 2" descr="Danmarks Statistik | Vejle Bibliotekerne">
            <a:extLst>
              <a:ext uri="{FF2B5EF4-FFF2-40B4-BE49-F238E27FC236}">
                <a16:creationId xmlns:a16="http://schemas.microsoft.com/office/drawing/2014/main" id="{33017408-ACC8-401E-82C9-41470F650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6" t="9445" r="5361" b="25333"/>
          <a:stretch/>
        </p:blipFill>
        <p:spPr bwMode="auto">
          <a:xfrm>
            <a:off x="6891342" y="1825625"/>
            <a:ext cx="3743316" cy="20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50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Collaboration </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I was added to a project in the middle of development</a:t>
            </a:r>
          </a:p>
          <a:p>
            <a:pPr lvl="1"/>
            <a:r>
              <a:rPr lang="en-US" dirty="0"/>
              <a:t>No overlap with person previously responsible for code and data</a:t>
            </a:r>
          </a:p>
          <a:p>
            <a:pPr lvl="1"/>
            <a:r>
              <a:rPr lang="en-US" dirty="0"/>
              <a:t>They also could no longer access the server </a:t>
            </a:r>
          </a:p>
          <a:p>
            <a:pPr lvl="1"/>
            <a:r>
              <a:rPr lang="en-US" dirty="0"/>
              <a:t>This is collaboration, just not at the same time</a:t>
            </a:r>
          </a:p>
          <a:p>
            <a:r>
              <a:rPr lang="en-US" b="1" dirty="0"/>
              <a:t>Problem: inflation adjustment was hardcoded, but we needed more years</a:t>
            </a:r>
          </a:p>
          <a:p>
            <a:pPr lvl="1"/>
            <a:r>
              <a:rPr lang="en-US" dirty="0"/>
              <a:t>Source was not documented</a:t>
            </a:r>
          </a:p>
          <a:p>
            <a:pPr lvl="1"/>
            <a:r>
              <a:rPr lang="en-US" dirty="0"/>
              <a:t>I was able to find the published numbers online (off server)</a:t>
            </a:r>
          </a:p>
          <a:p>
            <a:pPr lvl="1"/>
            <a:r>
              <a:rPr lang="en-US" dirty="0"/>
              <a:t>Updated the hardcoding, but also added URL and short description</a:t>
            </a:r>
          </a:p>
          <a:p>
            <a:pPr lvl="1"/>
            <a:r>
              <a:rPr lang="en-US" dirty="0"/>
              <a:t>Not a perfect solution: URL could change in the future!</a:t>
            </a:r>
          </a:p>
        </p:txBody>
      </p:sp>
    </p:spTree>
    <p:extLst>
      <p:ext uri="{BB962C8B-B14F-4D97-AF65-F5344CB8AC3E}">
        <p14:creationId xmlns:p14="http://schemas.microsoft.com/office/powerpoint/2010/main" val="25623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Solutions for dynamic collaboration</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Document how code pieces work together from the start</a:t>
            </a:r>
          </a:p>
          <a:p>
            <a:pPr lvl="1"/>
            <a:r>
              <a:rPr lang="en-US" dirty="0"/>
              <a:t>Ideally this follows from how the code is structured</a:t>
            </a:r>
          </a:p>
          <a:p>
            <a:pPr lvl="1"/>
            <a:r>
              <a:rPr lang="en-US" dirty="0"/>
              <a:t>Use a README from the start</a:t>
            </a:r>
          </a:p>
          <a:p>
            <a:r>
              <a:rPr lang="en-US" b="1" dirty="0"/>
              <a:t>Document package versions</a:t>
            </a:r>
          </a:p>
          <a:p>
            <a:r>
              <a:rPr lang="en-US" b="1" dirty="0"/>
              <a:t>Dynamic collaboration might be with your future self!</a:t>
            </a:r>
            <a:endParaRPr lang="en-US" dirty="0"/>
          </a:p>
          <a:p>
            <a:endParaRPr lang="en-US" b="1" dirty="0"/>
          </a:p>
        </p:txBody>
      </p:sp>
    </p:spTree>
    <p:extLst>
      <p:ext uri="{BB962C8B-B14F-4D97-AF65-F5344CB8AC3E}">
        <p14:creationId xmlns:p14="http://schemas.microsoft.com/office/powerpoint/2010/main" val="21887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Example: FSRDC (LEHD Data)</a:t>
            </a:r>
            <a:endParaRPr lang="en-US" dirty="0">
              <a:solidFill>
                <a:schemeClr val="bg1"/>
              </a:solidFill>
            </a:endParaRPr>
          </a:p>
        </p:txBody>
      </p:sp>
    </p:spTree>
    <p:extLst>
      <p:ext uri="{BB962C8B-B14F-4D97-AF65-F5344CB8AC3E}">
        <p14:creationId xmlns:p14="http://schemas.microsoft.com/office/powerpoint/2010/main" val="614304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561" y="2350826"/>
            <a:ext cx="3238500" cy="1971675"/>
          </a:xfrm>
          <a:prstGeom prst="rect">
            <a:avLst/>
          </a:prstGeom>
        </p:spPr>
      </p:pic>
      <p:sp>
        <p:nvSpPr>
          <p:cNvPr id="3" name="Title 2"/>
          <p:cNvSpPr>
            <a:spLocks noGrp="1"/>
          </p:cNvSpPr>
          <p:nvPr>
            <p:ph type="title"/>
          </p:nvPr>
        </p:nvSpPr>
        <p:spPr/>
        <p:txBody>
          <a:bodyPr/>
          <a:lstStyle/>
          <a:p>
            <a:r>
              <a:rPr lang="en-US" dirty="0"/>
              <a:t>What happens in the wild? </a:t>
            </a:r>
          </a:p>
        </p:txBody>
      </p:sp>
      <p:sp>
        <p:nvSpPr>
          <p:cNvPr id="4" name="Content Placeholder 3"/>
          <p:cNvSpPr>
            <a:spLocks noGrp="1"/>
          </p:cNvSpPr>
          <p:nvPr>
            <p:ph sz="half" idx="1"/>
          </p:nvPr>
        </p:nvSpPr>
        <p:spPr>
          <a:xfrm>
            <a:off x="838199" y="1825625"/>
            <a:ext cx="10515599" cy="4351338"/>
          </a:xfrm>
        </p:spPr>
        <p:txBody>
          <a:bodyPr>
            <a:normAutofit lnSpcReduction="10000"/>
          </a:bodyPr>
          <a:lstStyle/>
          <a:p>
            <a:r>
              <a:rPr lang="en-US" b="1" dirty="0"/>
              <a:t>LEHD data</a:t>
            </a:r>
          </a:p>
          <a:p>
            <a:pPr lvl="1"/>
            <a:r>
              <a:rPr lang="en-US" dirty="0">
                <a:solidFill>
                  <a:srgbClr val="FF0000"/>
                </a:solidFill>
              </a:rPr>
              <a:t>Raw data in </a:t>
            </a:r>
            <a:r>
              <a:rPr lang="en-US" b="1" u="sng" dirty="0">
                <a:solidFill>
                  <a:srgbClr val="FF0000"/>
                </a:solidFill>
              </a:rPr>
              <a:t>shared</a:t>
            </a:r>
            <a:r>
              <a:rPr lang="en-US" dirty="0">
                <a:solidFill>
                  <a:srgbClr val="FF0000"/>
                </a:solidFill>
              </a:rPr>
              <a:t> location</a:t>
            </a:r>
          </a:p>
          <a:p>
            <a:pPr lvl="1"/>
            <a:r>
              <a:rPr lang="en-US" dirty="0"/>
              <a:t>Code and extracts live on server</a:t>
            </a:r>
          </a:p>
          <a:p>
            <a:pPr lvl="1"/>
            <a:r>
              <a:rPr lang="en-US" dirty="0"/>
              <a:t>Paper lives off server</a:t>
            </a:r>
          </a:p>
          <a:p>
            <a:r>
              <a:rPr lang="en-US" b="1" dirty="0"/>
              <a:t>Server not connected to the internet</a:t>
            </a:r>
          </a:p>
          <a:p>
            <a:pPr lvl="1"/>
            <a:r>
              <a:rPr lang="en-US" dirty="0"/>
              <a:t>Administrators install packages</a:t>
            </a:r>
          </a:p>
          <a:p>
            <a:r>
              <a:rPr lang="en-US" b="1" dirty="0"/>
              <a:t>Big data: LEHD (</a:t>
            </a:r>
            <a:r>
              <a:rPr lang="en-US" dirty="0"/>
              <a:t>1990-2015) </a:t>
            </a:r>
            <a:r>
              <a:rPr lang="en-US" b="1" dirty="0"/>
              <a:t>is</a:t>
            </a:r>
          </a:p>
          <a:p>
            <a:pPr lvl="1"/>
            <a:r>
              <a:rPr lang="en-US" dirty="0" err="1"/>
              <a:t>Obs</a:t>
            </a:r>
            <a:r>
              <a:rPr lang="en-US" dirty="0"/>
              <a:t>: 4.4 billion</a:t>
            </a:r>
          </a:p>
          <a:p>
            <a:pPr lvl="1"/>
            <a:r>
              <a:rPr lang="en-US" dirty="0"/>
              <a:t>Persons: 265 million</a:t>
            </a:r>
          </a:p>
          <a:p>
            <a:pPr lvl="1"/>
            <a:r>
              <a:rPr lang="en-US" dirty="0"/>
              <a:t>Firms: 23 million</a:t>
            </a:r>
          </a:p>
          <a:p>
            <a:pPr lvl="1"/>
            <a:r>
              <a:rPr lang="en-US" dirty="0"/>
              <a:t>Jobs: 1.7 Billion</a:t>
            </a:r>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186" y="2031739"/>
            <a:ext cx="1428750" cy="638175"/>
          </a:xfrm>
          <a:prstGeom prst="rect">
            <a:avLst/>
          </a:prstGeom>
        </p:spPr>
      </p:pic>
      <p:sp>
        <p:nvSpPr>
          <p:cNvPr id="6" name="Oval Callout 5"/>
          <p:cNvSpPr/>
          <p:nvPr/>
        </p:nvSpPr>
        <p:spPr>
          <a:xfrm>
            <a:off x="5827593" y="4950297"/>
            <a:ext cx="2333767" cy="1226665"/>
          </a:xfrm>
          <a:prstGeom prst="wedgeEllipseCallout">
            <a:avLst>
              <a:gd name="adj1" fmla="val -143968"/>
              <a:gd name="adj2" fmla="val -6656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This does not fit into Stata on your laptop</a:t>
            </a:r>
          </a:p>
        </p:txBody>
      </p:sp>
    </p:spTree>
    <p:extLst>
      <p:ext uri="{BB962C8B-B14F-4D97-AF65-F5344CB8AC3E}">
        <p14:creationId xmlns:p14="http://schemas.microsoft.com/office/powerpoint/2010/main" val="15630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Collaboration </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You are working with another person</a:t>
            </a:r>
          </a:p>
          <a:p>
            <a:pPr lvl="1"/>
            <a:r>
              <a:rPr lang="en-US" dirty="0"/>
              <a:t>It takes days to extract the code</a:t>
            </a:r>
          </a:p>
          <a:p>
            <a:pPr lvl="1"/>
            <a:r>
              <a:rPr lang="en-US" dirty="0"/>
              <a:t>Need to coordinate on space</a:t>
            </a:r>
          </a:p>
          <a:p>
            <a:pPr lvl="1"/>
            <a:r>
              <a:rPr lang="en-US" dirty="0"/>
              <a:t>You may be limited on space</a:t>
            </a:r>
          </a:p>
          <a:p>
            <a:r>
              <a:rPr lang="en-US" b="1" dirty="0"/>
              <a:t>You cannot share the data outside of your space</a:t>
            </a:r>
          </a:p>
          <a:p>
            <a:pPr lvl="1"/>
            <a:r>
              <a:rPr lang="en-US" dirty="0"/>
              <a:t>Solution: Share a location</a:t>
            </a:r>
          </a:p>
          <a:p>
            <a:pPr lvl="1"/>
            <a:r>
              <a:rPr lang="en-US" dirty="0"/>
              <a:t>Solution: Keep track of which programs have been run, and how long they took</a:t>
            </a:r>
          </a:p>
          <a:p>
            <a:pPr lvl="2"/>
            <a:r>
              <a:rPr lang="en-US" dirty="0"/>
              <a:t>Keep log files</a:t>
            </a:r>
          </a:p>
          <a:p>
            <a:pPr lvl="2"/>
            <a:r>
              <a:rPr lang="en-US" dirty="0"/>
              <a:t>Program in checks for intermediate files – do not reprocess if present</a:t>
            </a:r>
          </a:p>
        </p:txBody>
      </p:sp>
    </p:spTree>
    <p:extLst>
      <p:ext uri="{BB962C8B-B14F-4D97-AF65-F5344CB8AC3E}">
        <p14:creationId xmlns:p14="http://schemas.microsoft.com/office/powerpoint/2010/main" val="14634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intermediate files</a:t>
            </a:r>
          </a:p>
        </p:txBody>
      </p:sp>
      <p:sp>
        <p:nvSpPr>
          <p:cNvPr id="3" name="Content Placeholder 2"/>
          <p:cNvSpPr>
            <a:spLocks noGrp="1"/>
          </p:cNvSpPr>
          <p:nvPr>
            <p:ph idx="1"/>
          </p:nvPr>
        </p:nvSpPr>
        <p:spPr/>
        <p:txBody>
          <a:bodyPr>
            <a:normAutofit/>
          </a:bodyPr>
          <a:lstStyle/>
          <a:p>
            <a:pPr marL="0" indent="0">
              <a:buNone/>
            </a:pPr>
            <a:r>
              <a:rPr lang="en-US" dirty="0"/>
              <a:t>R:</a:t>
            </a:r>
          </a:p>
          <a:p>
            <a:pPr marL="0" indent="0">
              <a:buNone/>
            </a:pPr>
            <a:endParaRPr lang="en-US" dirty="0"/>
          </a:p>
          <a:p>
            <a:pPr marL="457200" lvl="1" indent="0">
              <a:buNone/>
            </a:pPr>
            <a:r>
              <a:rPr lang="en-US" sz="1800" b="1" dirty="0">
                <a:latin typeface="Lucida Console" panose="020B0609040504020204" pitchFamily="49" charset="0"/>
                <a:cs typeface="Courier New" panose="02070309020205020404" pitchFamily="49" charset="0"/>
              </a:rPr>
              <a:t>if ( ! </a:t>
            </a:r>
            <a:r>
              <a:rPr lang="en-US" sz="1800" b="1" dirty="0" err="1">
                <a:latin typeface="Lucida Console" panose="020B0609040504020204" pitchFamily="49" charset="0"/>
                <a:cs typeface="Courier New" panose="02070309020205020404" pitchFamily="49" charset="0"/>
              </a:rPr>
              <a:t>file.exists</a:t>
            </a:r>
            <a:r>
              <a:rPr lang="en-US" sz="1800" b="1" dirty="0">
                <a:latin typeface="Lucida Console" panose="020B0609040504020204" pitchFamily="49" charset="0"/>
                <a:cs typeface="Courier New" panose="02070309020205020404" pitchFamily="49" charset="0"/>
              </a:rPr>
              <a:t>(</a:t>
            </a:r>
            <a:r>
              <a:rPr lang="en-US" sz="1800" b="1" dirty="0" err="1">
                <a:latin typeface="Lucida Console" panose="020B0609040504020204" pitchFamily="49" charset="0"/>
                <a:cs typeface="Courier New" panose="02070309020205020404" pitchFamily="49" charset="0"/>
              </a:rPr>
              <a:t>file.path</a:t>
            </a:r>
            <a:r>
              <a:rPr lang="en-US" sz="1800" b="1" dirty="0">
                <a:latin typeface="Lucida Console" panose="020B0609040504020204" pitchFamily="49" charset="0"/>
                <a:cs typeface="Courier New" panose="02070309020205020404" pitchFamily="49" charset="0"/>
              </a:rPr>
              <a:t>(intermediate,”step1.Rdata”)) {</a:t>
            </a:r>
          </a:p>
          <a:p>
            <a:pPr marL="457200" lvl="1" indent="0">
              <a:buNone/>
            </a:pPr>
            <a:r>
              <a:rPr lang="en-US" sz="1800" b="1" dirty="0">
                <a:latin typeface="Lucida Console" panose="020B0609040504020204" pitchFamily="49" charset="0"/>
                <a:cs typeface="Courier New" panose="02070309020205020404" pitchFamily="49" charset="0"/>
              </a:rPr>
              <a:t>    </a:t>
            </a:r>
            <a:r>
              <a:rPr lang="en-US" sz="1800" b="1" dirty="0" err="1">
                <a:latin typeface="Lucida Console" panose="020B0609040504020204" pitchFamily="49" charset="0"/>
                <a:cs typeface="Courier New" panose="02070309020205020404" pitchFamily="49" charset="0"/>
              </a:rPr>
              <a:t>prepare_file</a:t>
            </a:r>
            <a:r>
              <a:rPr lang="en-US" sz="1800" b="1" dirty="0">
                <a:latin typeface="Lucida Console" panose="020B0609040504020204" pitchFamily="49" charset="0"/>
                <a:cs typeface="Courier New" panose="02070309020205020404" pitchFamily="49" charset="0"/>
              </a:rPr>
              <a:t>(in=“step0”,out=“step1”,outpath=intermediate)</a:t>
            </a:r>
          </a:p>
          <a:p>
            <a:pPr marL="457200" lvl="1" indent="0">
              <a:buNone/>
            </a:pPr>
            <a:r>
              <a:rPr lang="en-US" sz="1800" b="1" dirty="0">
                <a:latin typeface="Lucida Console" panose="020B0609040504020204" pitchFamily="49" charset="0"/>
                <a:cs typeface="Courier New" panose="02070309020205020404" pitchFamily="49" charset="0"/>
              </a:rPr>
              <a:t>} else {</a:t>
            </a:r>
          </a:p>
          <a:p>
            <a:pPr marL="457200" lvl="1" indent="0">
              <a:buNone/>
            </a:pPr>
            <a:r>
              <a:rPr lang="en-US" sz="1800" b="1" dirty="0">
                <a:latin typeface="Lucida Console" panose="020B0609040504020204" pitchFamily="49" charset="0"/>
                <a:cs typeface="Courier New" panose="02070309020205020404" pitchFamily="49" charset="0"/>
              </a:rPr>
              <a:t>   message(“File exists, skipping processing”)</a:t>
            </a:r>
          </a:p>
          <a:p>
            <a:pPr marL="457200" lvl="1" indent="0">
              <a:buNone/>
            </a:pPr>
            <a:r>
              <a:rPr lang="en-US" sz="1800" b="1" dirty="0">
                <a:latin typeface="Lucida Console" panose="020B0609040504020204" pitchFamily="49" charset="0"/>
                <a:cs typeface="Courier New" panose="02070309020205020404" pitchFamily="49" charset="0"/>
              </a:rPr>
              <a:t>}</a:t>
            </a:r>
          </a:p>
        </p:txBody>
      </p:sp>
    </p:spTree>
    <p:extLst>
      <p:ext uri="{BB962C8B-B14F-4D97-AF65-F5344CB8AC3E}">
        <p14:creationId xmlns:p14="http://schemas.microsoft.com/office/powerpoint/2010/main" val="1263293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intermediate files</a:t>
            </a:r>
          </a:p>
        </p:txBody>
      </p:sp>
      <p:sp>
        <p:nvSpPr>
          <p:cNvPr id="3" name="Content Placeholder 2"/>
          <p:cNvSpPr>
            <a:spLocks noGrp="1"/>
          </p:cNvSpPr>
          <p:nvPr>
            <p:ph idx="1"/>
          </p:nvPr>
        </p:nvSpPr>
        <p:spPr/>
        <p:txBody>
          <a:bodyPr>
            <a:normAutofit/>
          </a:bodyPr>
          <a:lstStyle/>
          <a:p>
            <a:pPr marL="0" indent="0">
              <a:buNone/>
            </a:pPr>
            <a:r>
              <a:rPr lang="en-US" dirty="0"/>
              <a:t>Stata:</a:t>
            </a:r>
          </a:p>
          <a:p>
            <a:pPr marL="0" indent="0">
              <a:buNone/>
            </a:pPr>
            <a:endParaRPr lang="en-US" dirty="0"/>
          </a:p>
          <a:p>
            <a:pPr marL="457200" lvl="1" indent="0">
              <a:buNone/>
            </a:pPr>
            <a:r>
              <a:rPr lang="en-US" sz="1800" b="1" dirty="0">
                <a:latin typeface="Lucida Console" panose="020B0609040504020204" pitchFamily="49" charset="0"/>
                <a:cs typeface="Courier New" panose="02070309020205020404" pitchFamily="49" charset="0"/>
              </a:rPr>
              <a:t>capture confirm file “$intermediate/step1.dta"</a:t>
            </a:r>
          </a:p>
          <a:p>
            <a:pPr marL="457200" lvl="1" indent="0">
              <a:buNone/>
            </a:pPr>
            <a:r>
              <a:rPr lang="en-US" sz="1800" b="1" dirty="0">
                <a:latin typeface="Lucida Console" panose="020B0609040504020204" pitchFamily="49" charset="0"/>
                <a:cs typeface="Courier New" panose="02070309020205020404" pitchFamily="49" charset="0"/>
              </a:rPr>
              <a:t>  if _</a:t>
            </a:r>
            <a:r>
              <a:rPr lang="en-US" sz="1800" b="1" dirty="0" err="1">
                <a:latin typeface="Lucida Console" panose="020B0609040504020204" pitchFamily="49" charset="0"/>
                <a:cs typeface="Courier New" panose="02070309020205020404" pitchFamily="49" charset="0"/>
              </a:rPr>
              <a:t>rc</a:t>
            </a:r>
            <a:r>
              <a:rPr lang="en-US" sz="1800" b="1" dirty="0">
                <a:latin typeface="Lucida Console" panose="020B0609040504020204" pitchFamily="49" charset="0"/>
                <a:cs typeface="Courier New" panose="02070309020205020404" pitchFamily="49" charset="0"/>
              </a:rPr>
              <a:t>!=0 {</a:t>
            </a:r>
          </a:p>
          <a:p>
            <a:pPr marL="457200" lvl="1" indent="0">
              <a:buNone/>
            </a:pPr>
            <a:r>
              <a:rPr lang="en-US" sz="1800" b="1" dirty="0">
                <a:latin typeface="Lucida Console" panose="020B0609040504020204" pitchFamily="49" charset="0"/>
                <a:cs typeface="Courier New" panose="02070309020205020404" pitchFamily="49" charset="0"/>
              </a:rPr>
              <a:t>    </a:t>
            </a:r>
            <a:r>
              <a:rPr lang="en-US" sz="1800" b="1" dirty="0" err="1">
                <a:latin typeface="Lucida Console" panose="020B0609040504020204" pitchFamily="49" charset="0"/>
                <a:cs typeface="Courier New" panose="02070309020205020404" pitchFamily="49" charset="0"/>
              </a:rPr>
              <a:t>process_file</a:t>
            </a:r>
            <a:r>
              <a:rPr lang="en-US" sz="1800" b="1" dirty="0">
                <a:latin typeface="Lucida Console" panose="020B0609040504020204" pitchFamily="49" charset="0"/>
                <a:cs typeface="Courier New" panose="02070309020205020404" pitchFamily="49" charset="0"/>
              </a:rPr>
              <a:t> step0 step2 $intermediate</a:t>
            </a:r>
          </a:p>
          <a:p>
            <a:pPr marL="457200" lvl="1" indent="0">
              <a:buNone/>
            </a:pPr>
            <a:r>
              <a:rPr lang="en-US" sz="1800" b="1" dirty="0">
                <a:latin typeface="Lucida Console" panose="020B0609040504020204" pitchFamily="49" charset="0"/>
                <a:cs typeface="Courier New" panose="02070309020205020404" pitchFamily="49" charset="0"/>
              </a:rPr>
              <a:t>}  else {</a:t>
            </a:r>
          </a:p>
          <a:p>
            <a:pPr marL="457200" lvl="1" indent="0">
              <a:buNone/>
            </a:pPr>
            <a:r>
              <a:rPr lang="en-US" sz="1800" b="1" dirty="0">
                <a:latin typeface="Lucida Console" panose="020B0609040504020204" pitchFamily="49" charset="0"/>
                <a:cs typeface="Courier New" panose="02070309020205020404" pitchFamily="49" charset="0"/>
              </a:rPr>
              <a:t>    display " File exists, skipping processing "</a:t>
            </a:r>
          </a:p>
          <a:p>
            <a:pPr marL="457200" lvl="1" indent="0">
              <a:buNone/>
            </a:pPr>
            <a:r>
              <a:rPr lang="en-US" sz="1800" b="1" dirty="0">
                <a:latin typeface="Lucida Console" panose="020B0609040504020204" pitchFamily="49" charset="0"/>
                <a:cs typeface="Courier New" panose="02070309020205020404" pitchFamily="49" charset="0"/>
              </a:rPr>
              <a:t>  }</a:t>
            </a:r>
          </a:p>
        </p:txBody>
      </p:sp>
    </p:spTree>
    <p:extLst>
      <p:ext uri="{BB962C8B-B14F-4D97-AF65-F5344CB8AC3E}">
        <p14:creationId xmlns:p14="http://schemas.microsoft.com/office/powerpoint/2010/main" val="362931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project setup</a:t>
            </a:r>
          </a:p>
        </p:txBody>
      </p:sp>
      <p:sp>
        <p:nvSpPr>
          <p:cNvPr id="5" name="Content Placeholder 4"/>
          <p:cNvSpPr>
            <a:spLocks noGrp="1"/>
          </p:cNvSpPr>
          <p:nvPr>
            <p:ph sz="half" idx="1"/>
          </p:nvPr>
        </p:nvSpPr>
        <p:spPr/>
        <p:txBody>
          <a:bodyPr/>
          <a:lstStyle/>
          <a:p>
            <a:r>
              <a:rPr lang="en-US" dirty="0"/>
              <a:t>Structure your project</a:t>
            </a:r>
          </a:p>
          <a:p>
            <a:pPr lvl="1"/>
            <a:r>
              <a:rPr lang="en-US" dirty="0"/>
              <a:t>Data inputs</a:t>
            </a:r>
          </a:p>
          <a:p>
            <a:pPr lvl="1"/>
            <a:r>
              <a:rPr lang="en-US" dirty="0"/>
              <a:t>Data outputs</a:t>
            </a:r>
          </a:p>
          <a:p>
            <a:pPr lvl="1"/>
            <a:r>
              <a:rPr lang="en-US" dirty="0"/>
              <a:t>Code</a:t>
            </a:r>
          </a:p>
          <a:p>
            <a:pPr lvl="1"/>
            <a:r>
              <a:rPr lang="en-US" dirty="0"/>
              <a:t>Paper/text/etc.</a:t>
            </a:r>
          </a:p>
          <a:p>
            <a:r>
              <a:rPr lang="en-US" dirty="0"/>
              <a:t>Version your project (</a:t>
            </a:r>
            <a:r>
              <a:rPr lang="en-US" dirty="0" err="1"/>
              <a:t>git</a:t>
            </a:r>
            <a:r>
              <a:rPr lang="en-US" dirty="0"/>
              <a:t>)</a:t>
            </a:r>
          </a:p>
          <a:p>
            <a:r>
              <a:rPr lang="en-US" dirty="0"/>
              <a:t>Track metadata</a:t>
            </a:r>
          </a:p>
          <a:p>
            <a:pPr lvl="1"/>
            <a:r>
              <a:rPr lang="en-US" dirty="0"/>
              <a:t>Cite articles you reference</a:t>
            </a:r>
          </a:p>
          <a:p>
            <a:pPr lvl="1"/>
            <a:r>
              <a:rPr lang="en-US" dirty="0"/>
              <a:t>Cite data sources you use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99901"/>
            <a:ext cx="5181600" cy="4002786"/>
          </a:xfrm>
        </p:spPr>
      </p:pic>
      <p:sp>
        <p:nvSpPr>
          <p:cNvPr id="8" name="TextBox 7"/>
          <p:cNvSpPr txBox="1"/>
          <p:nvPr/>
        </p:nvSpPr>
        <p:spPr>
          <a:xfrm>
            <a:off x="6019801" y="5777948"/>
            <a:ext cx="5986670" cy="369332"/>
          </a:xfrm>
          <a:prstGeom prst="rect">
            <a:avLst/>
          </a:prstGeom>
          <a:noFill/>
        </p:spPr>
        <p:txBody>
          <a:bodyPr wrap="square" rtlCol="0">
            <a:spAutoFit/>
          </a:bodyPr>
          <a:lstStyle/>
          <a:p>
            <a:r>
              <a:rPr lang="en-US" dirty="0"/>
              <a:t>https://www.projecttier.org/tier-protocol/specifications-3-0/</a:t>
            </a:r>
          </a:p>
        </p:txBody>
      </p:sp>
    </p:spTree>
    <p:extLst>
      <p:ext uri="{BB962C8B-B14F-4D97-AF65-F5344CB8AC3E}">
        <p14:creationId xmlns:p14="http://schemas.microsoft.com/office/powerpoint/2010/main" val="84978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Safe Collaboration </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Census rules discourage frequent removal of results and code</a:t>
            </a:r>
          </a:p>
          <a:p>
            <a:pPr lvl="1"/>
            <a:r>
              <a:rPr lang="en-US" dirty="0"/>
              <a:t>Earlier released results might impede later release of results</a:t>
            </a:r>
          </a:p>
          <a:p>
            <a:pPr lvl="1"/>
            <a:r>
              <a:rPr lang="en-US" dirty="0"/>
              <a:t>Code needs to be vetted every time for confidentiality</a:t>
            </a:r>
          </a:p>
          <a:p>
            <a:r>
              <a:rPr lang="en-US" b="1" dirty="0"/>
              <a:t>Solution: safe programming</a:t>
            </a:r>
          </a:p>
          <a:p>
            <a:pPr lvl="1"/>
            <a:r>
              <a:rPr lang="en-US" dirty="0"/>
              <a:t>Use samples for early release, late releases that are different (no overlap)</a:t>
            </a:r>
          </a:p>
          <a:p>
            <a:pPr lvl="1"/>
            <a:r>
              <a:rPr lang="en-US" dirty="0"/>
              <a:t>Include code that demonstrates safe release</a:t>
            </a:r>
          </a:p>
          <a:p>
            <a:pPr lvl="1"/>
            <a:r>
              <a:rPr lang="en-US" dirty="0"/>
              <a:t>Use placeholders for confidential values (for instance, minimum cell size)</a:t>
            </a:r>
          </a:p>
          <a:p>
            <a:pPr lvl="1"/>
            <a:r>
              <a:rPr lang="en-US" dirty="0"/>
              <a:t>Store them in external files</a:t>
            </a:r>
          </a:p>
        </p:txBody>
      </p:sp>
    </p:spTree>
    <p:extLst>
      <p:ext uri="{BB962C8B-B14F-4D97-AF65-F5344CB8AC3E}">
        <p14:creationId xmlns:p14="http://schemas.microsoft.com/office/powerpoint/2010/main" val="32845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Effective Programming </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Datasets are huge</a:t>
            </a:r>
          </a:p>
          <a:p>
            <a:pPr lvl="1"/>
            <a:r>
              <a:rPr lang="en-US" dirty="0"/>
              <a:t>Bugs in later code may show up many days/weeks later</a:t>
            </a:r>
          </a:p>
          <a:p>
            <a:pPr lvl="1"/>
            <a:r>
              <a:rPr lang="en-US" dirty="0"/>
              <a:t>You cannot run code interactively</a:t>
            </a:r>
          </a:p>
          <a:p>
            <a:r>
              <a:rPr lang="en-US" b="1" dirty="0"/>
              <a:t>Solution: build in tests</a:t>
            </a:r>
          </a:p>
          <a:p>
            <a:pPr lvl="1"/>
            <a:r>
              <a:rPr lang="en-US" dirty="0"/>
              <a:t>Use samples for debugging</a:t>
            </a:r>
          </a:p>
          <a:p>
            <a:pPr lvl="1"/>
            <a:r>
              <a:rPr lang="en-US" dirty="0"/>
              <a:t>Be aware of what you are sampling: </a:t>
            </a:r>
            <a:r>
              <a:rPr lang="en-US" i="1" dirty="0"/>
              <a:t>people, jobs, businesses, counties, places, time periods</a:t>
            </a:r>
            <a:r>
              <a:rPr lang="en-US" dirty="0"/>
              <a:t>!</a:t>
            </a:r>
          </a:p>
          <a:p>
            <a:pPr lvl="1"/>
            <a:r>
              <a:rPr lang="en-US" dirty="0"/>
              <a:t>Include information about the sampling in output and naming of files</a:t>
            </a:r>
          </a:p>
        </p:txBody>
      </p:sp>
    </p:spTree>
    <p:extLst>
      <p:ext uri="{BB962C8B-B14F-4D97-AF65-F5344CB8AC3E}">
        <p14:creationId xmlns:p14="http://schemas.microsoft.com/office/powerpoint/2010/main" val="26179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and effective programming</a:t>
            </a:r>
          </a:p>
        </p:txBody>
      </p:sp>
      <p:sp>
        <p:nvSpPr>
          <p:cNvPr id="3" name="Content Placeholder 2"/>
          <p:cNvSpPr>
            <a:spLocks noGrp="1"/>
          </p:cNvSpPr>
          <p:nvPr>
            <p:ph idx="1"/>
          </p:nvPr>
        </p:nvSpPr>
        <p:spPr/>
        <p:txBody>
          <a:bodyPr>
            <a:normAutofit/>
          </a:bodyPr>
          <a:lstStyle/>
          <a:p>
            <a:pPr marL="0" indent="0">
              <a:buNone/>
            </a:pPr>
            <a:r>
              <a:rPr lang="en-US" dirty="0"/>
              <a:t>Stata:</a:t>
            </a:r>
          </a:p>
          <a:p>
            <a:pPr marL="457200" lvl="1" indent="0">
              <a:buNone/>
            </a:pPr>
            <a:r>
              <a:rPr lang="en-US" sz="1800" b="1" dirty="0">
                <a:latin typeface="Lucida Console" panose="020B0609040504020204" pitchFamily="49" charset="0"/>
                <a:cs typeface="Courier New" panose="02070309020205020404" pitchFamily="49" charset="0"/>
              </a:rPr>
              <a:t>include “$</a:t>
            </a:r>
            <a:r>
              <a:rPr lang="en-US" sz="1800" b="1" dirty="0" err="1">
                <a:latin typeface="Lucida Console" panose="020B0609040504020204" pitchFamily="49" charset="0"/>
                <a:cs typeface="Courier New" panose="02070309020205020404" pitchFamily="49" charset="0"/>
              </a:rPr>
              <a:t>confcode</a:t>
            </a:r>
            <a:r>
              <a:rPr lang="en-US" sz="1800" b="1" dirty="0">
                <a:latin typeface="Lucida Console" panose="020B0609040504020204" pitchFamily="49" charset="0"/>
                <a:cs typeface="Courier New" panose="02070309020205020404" pitchFamily="49" charset="0"/>
              </a:rPr>
              <a:t>/confidential_config.do”</a:t>
            </a:r>
          </a:p>
          <a:p>
            <a:pPr marL="457200" lvl="1" indent="0">
              <a:buNone/>
            </a:pPr>
            <a:r>
              <a:rPr lang="en-US" sz="1800" b="1" dirty="0">
                <a:solidFill>
                  <a:schemeClr val="accent6"/>
                </a:solidFill>
                <a:latin typeface="Lucida Console" panose="020B0609040504020204" pitchFamily="49" charset="0"/>
                <a:cs typeface="Courier New" panose="02070309020205020404" pitchFamily="49" charset="0"/>
              </a:rPr>
              <a:t>// contains parameters that should not be released</a:t>
            </a:r>
          </a:p>
          <a:p>
            <a:pPr marL="457200" lvl="1" indent="0">
              <a:buNone/>
            </a:pPr>
            <a:r>
              <a:rPr lang="en-US" sz="1800" dirty="0">
                <a:latin typeface="Lucida Console" panose="020B0609040504020204" pitchFamily="49" charset="0"/>
                <a:cs typeface="Courier New" panose="02070309020205020404" pitchFamily="49" charset="0"/>
              </a:rPr>
              <a:t>use “$</a:t>
            </a:r>
            <a:r>
              <a:rPr lang="en-US" sz="1800" dirty="0" err="1">
                <a:latin typeface="Lucida Console" panose="020B0609040504020204" pitchFamily="49" charset="0"/>
                <a:cs typeface="Courier New" panose="02070309020205020404" pitchFamily="49" charset="0"/>
              </a:rPr>
              <a:t>confdata</a:t>
            </a:r>
            <a:r>
              <a:rPr lang="en-US" sz="1800" dirty="0">
                <a:latin typeface="Lucida Console" panose="020B0609040504020204" pitchFamily="49" charset="0"/>
                <a:cs typeface="Courier New" panose="02070309020205020404" pitchFamily="49" charset="0"/>
              </a:rPr>
              <a:t>/step1.dta”, clear</a:t>
            </a: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if “$prelim” == “yes” { </a:t>
            </a: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	keep if </a:t>
            </a:r>
            <a:r>
              <a:rPr lang="en-US" sz="1800" b="1" dirty="0" err="1">
                <a:solidFill>
                  <a:srgbClr val="FF0000"/>
                </a:solidFill>
                <a:latin typeface="Lucida Console" panose="020B0609040504020204" pitchFamily="49" charset="0"/>
                <a:cs typeface="Courier New" panose="02070309020205020404" pitchFamily="49" charset="0"/>
              </a:rPr>
              <a:t>sample_id</a:t>
            </a:r>
            <a:r>
              <a:rPr lang="en-US" sz="1800" b="1" dirty="0">
                <a:solidFill>
                  <a:srgbClr val="FF0000"/>
                </a:solidFill>
                <a:latin typeface="Lucida Console" panose="020B0609040504020204" pitchFamily="49" charset="0"/>
                <a:cs typeface="Courier New" panose="02070309020205020404" pitchFamily="49" charset="0"/>
              </a:rPr>
              <a:t> == </a:t>
            </a:r>
            <a:r>
              <a:rPr lang="en-US" sz="1800" b="1" dirty="0">
                <a:solidFill>
                  <a:schemeClr val="accent6">
                    <a:lumMod val="75000"/>
                  </a:schemeClr>
                </a:solidFill>
                <a:latin typeface="Lucida Console" panose="020B0609040504020204" pitchFamily="49" charset="0"/>
                <a:cs typeface="Courier New" panose="02070309020205020404" pitchFamily="49" charset="0"/>
              </a:rPr>
              <a:t>$</a:t>
            </a:r>
            <a:r>
              <a:rPr lang="en-US" sz="1800" b="1" dirty="0" err="1">
                <a:solidFill>
                  <a:schemeClr val="accent6">
                    <a:lumMod val="75000"/>
                  </a:schemeClr>
                </a:solidFill>
                <a:latin typeface="Lucida Console" panose="020B0609040504020204" pitchFamily="49" charset="0"/>
                <a:cs typeface="Courier New" panose="02070309020205020404" pitchFamily="49" charset="0"/>
              </a:rPr>
              <a:t>confsampleid</a:t>
            </a:r>
            <a:endParaRPr lang="en-US" sz="1800" b="1" dirty="0">
              <a:solidFill>
                <a:schemeClr val="accent6">
                  <a:lumMod val="75000"/>
                </a:schemeClr>
              </a:solidFill>
              <a:latin typeface="Lucida Console" panose="020B0609040504020204" pitchFamily="49" charset="0"/>
              <a:cs typeface="Courier New" panose="02070309020205020404" pitchFamily="49" charset="0"/>
            </a:endParaRP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a:t>
            </a:r>
          </a:p>
          <a:p>
            <a:pPr marL="457200" lvl="1" indent="0">
              <a:buNone/>
            </a:pPr>
            <a:r>
              <a:rPr lang="en-US" sz="1800" dirty="0" err="1">
                <a:latin typeface="Lucida Console" panose="020B0609040504020204" pitchFamily="49" charset="0"/>
                <a:cs typeface="Courier New" panose="02070309020205020404" pitchFamily="49" charset="0"/>
              </a:rPr>
              <a:t>process_stuff</a:t>
            </a:r>
            <a:endParaRPr lang="en-US" sz="1800" dirty="0">
              <a:latin typeface="Lucida Console" panose="020B0609040504020204" pitchFamily="49" charset="0"/>
              <a:cs typeface="Courier New" panose="02070309020205020404" pitchFamily="49" charset="0"/>
            </a:endParaRP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gen </a:t>
            </a:r>
            <a:r>
              <a:rPr lang="en-US" sz="1800" b="1" dirty="0" err="1">
                <a:solidFill>
                  <a:srgbClr val="FF0000"/>
                </a:solidFill>
                <a:latin typeface="Lucida Console" panose="020B0609040504020204" pitchFamily="49" charset="0"/>
                <a:cs typeface="Courier New" panose="02070309020205020404" pitchFamily="49" charset="0"/>
              </a:rPr>
              <a:t>flagkeep</a:t>
            </a:r>
            <a:r>
              <a:rPr lang="en-US" sz="1800" b="1" dirty="0">
                <a:solidFill>
                  <a:srgbClr val="FF0000"/>
                </a:solidFill>
                <a:latin typeface="Lucida Console" panose="020B0609040504020204" pitchFamily="49" charset="0"/>
                <a:cs typeface="Courier New" panose="02070309020205020404" pitchFamily="49" charset="0"/>
              </a:rPr>
              <a:t>  ( </a:t>
            </a:r>
            <a:r>
              <a:rPr lang="en-US" sz="1800" b="1" dirty="0" err="1">
                <a:solidFill>
                  <a:srgbClr val="FF0000"/>
                </a:solidFill>
                <a:latin typeface="Lucida Console" panose="020B0609040504020204" pitchFamily="49" charset="0"/>
                <a:cs typeface="Courier New" panose="02070309020205020404" pitchFamily="49" charset="0"/>
              </a:rPr>
              <a:t>cellsize</a:t>
            </a:r>
            <a:r>
              <a:rPr lang="en-US" sz="1800" b="1" dirty="0">
                <a:solidFill>
                  <a:srgbClr val="FF0000"/>
                </a:solidFill>
                <a:latin typeface="Lucida Console" panose="020B0609040504020204" pitchFamily="49" charset="0"/>
                <a:cs typeface="Courier New" panose="02070309020205020404" pitchFamily="49" charset="0"/>
              </a:rPr>
              <a:t> &gt; </a:t>
            </a:r>
            <a:r>
              <a:rPr lang="en-US" sz="1800" b="1" dirty="0">
                <a:solidFill>
                  <a:schemeClr val="accent6">
                    <a:lumMod val="75000"/>
                  </a:schemeClr>
                </a:solidFill>
                <a:latin typeface="Lucida Console" panose="020B0609040504020204" pitchFamily="49" charset="0"/>
                <a:cs typeface="Courier New" panose="02070309020205020404" pitchFamily="49" charset="0"/>
              </a:rPr>
              <a:t>$</a:t>
            </a:r>
            <a:r>
              <a:rPr lang="en-US" sz="1800" b="1" dirty="0" err="1">
                <a:solidFill>
                  <a:schemeClr val="accent6">
                    <a:lumMod val="75000"/>
                  </a:schemeClr>
                </a:solidFill>
                <a:latin typeface="Lucida Console" panose="020B0609040504020204" pitchFamily="49" charset="0"/>
                <a:cs typeface="Courier New" panose="02070309020205020404" pitchFamily="49" charset="0"/>
              </a:rPr>
              <a:t>mincell</a:t>
            </a:r>
            <a:r>
              <a:rPr lang="en-US" sz="1800" b="1" dirty="0">
                <a:solidFill>
                  <a:schemeClr val="accent6">
                    <a:lumMod val="75000"/>
                  </a:schemeClr>
                </a:solidFill>
                <a:latin typeface="Lucida Console" panose="020B0609040504020204" pitchFamily="49" charset="0"/>
                <a:cs typeface="Courier New" panose="02070309020205020404" pitchFamily="49" charset="0"/>
              </a:rPr>
              <a:t> </a:t>
            </a:r>
            <a:r>
              <a:rPr lang="en-US" sz="1800" b="1" dirty="0">
                <a:solidFill>
                  <a:srgbClr val="FF0000"/>
                </a:solidFill>
                <a:latin typeface="Lucida Console" panose="020B0609040504020204" pitchFamily="49" charset="0"/>
                <a:cs typeface="Courier New" panose="02070309020205020404" pitchFamily="49" charset="0"/>
              </a:rPr>
              <a:t>)</a:t>
            </a: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save “$intermediate/step2-conf.dta”, replace </a:t>
            </a:r>
            <a:r>
              <a:rPr lang="en-US" sz="1800" b="1" dirty="0">
                <a:solidFill>
                  <a:schemeClr val="accent6">
                    <a:lumMod val="75000"/>
                  </a:schemeClr>
                </a:solidFill>
                <a:latin typeface="Lucida Console" panose="020B0609040504020204" pitchFamily="49" charset="0"/>
                <a:cs typeface="Courier New" panose="02070309020205020404" pitchFamily="49" charset="0"/>
              </a:rPr>
              <a:t>// will not be released!</a:t>
            </a: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drop if </a:t>
            </a:r>
            <a:r>
              <a:rPr lang="en-US" sz="1800" b="1" dirty="0" err="1">
                <a:solidFill>
                  <a:srgbClr val="FF0000"/>
                </a:solidFill>
                <a:latin typeface="Lucida Console" panose="020B0609040504020204" pitchFamily="49" charset="0"/>
                <a:cs typeface="Courier New" panose="02070309020205020404" pitchFamily="49" charset="0"/>
              </a:rPr>
              <a:t>flagkeep</a:t>
            </a:r>
            <a:r>
              <a:rPr lang="en-US" sz="1800" b="1" dirty="0">
                <a:solidFill>
                  <a:srgbClr val="FF0000"/>
                </a:solidFill>
                <a:latin typeface="Lucida Console" panose="020B0609040504020204" pitchFamily="49" charset="0"/>
                <a:cs typeface="Courier New" panose="02070309020205020404" pitchFamily="49" charset="0"/>
              </a:rPr>
              <a:t>==0 </a:t>
            </a:r>
          </a:p>
          <a:p>
            <a:pPr marL="457200" lvl="1" indent="0">
              <a:buNone/>
            </a:pPr>
            <a:r>
              <a:rPr lang="en-US" sz="1800" b="1" dirty="0">
                <a:solidFill>
                  <a:schemeClr val="accent1">
                    <a:lumMod val="75000"/>
                  </a:schemeClr>
                </a:solidFill>
                <a:latin typeface="Lucida Console" panose="020B0609040504020204" pitchFamily="49" charset="0"/>
                <a:cs typeface="Courier New" panose="02070309020205020404" pitchFamily="49" charset="0"/>
              </a:rPr>
              <a:t>label data “Created $</a:t>
            </a:r>
            <a:r>
              <a:rPr lang="en-US" sz="1800" b="1" dirty="0" err="1">
                <a:solidFill>
                  <a:schemeClr val="accent1">
                    <a:lumMod val="75000"/>
                  </a:schemeClr>
                </a:solidFill>
                <a:latin typeface="Lucida Console" panose="020B0609040504020204" pitchFamily="49" charset="0"/>
                <a:cs typeface="Courier New" panose="02070309020205020404" pitchFamily="49" charset="0"/>
              </a:rPr>
              <a:t>rundate</a:t>
            </a:r>
            <a:r>
              <a:rPr lang="en-US" sz="1800" b="1" dirty="0">
                <a:solidFill>
                  <a:schemeClr val="accent1">
                    <a:lumMod val="75000"/>
                  </a:schemeClr>
                </a:solidFill>
                <a:latin typeface="Lucida Console" panose="020B0609040504020204" pitchFamily="49" charset="0"/>
                <a:cs typeface="Courier New" panose="02070309020205020404" pitchFamily="49" charset="0"/>
              </a:rPr>
              <a:t> - releasable”</a:t>
            </a:r>
          </a:p>
          <a:p>
            <a:pPr marL="457200" lvl="1" indent="0">
              <a:buNone/>
            </a:pPr>
            <a:r>
              <a:rPr lang="en-US" sz="1800" b="1" dirty="0">
                <a:solidFill>
                  <a:srgbClr val="FF0000"/>
                </a:solidFill>
                <a:latin typeface="Lucida Console" panose="020B0609040504020204" pitchFamily="49" charset="0"/>
                <a:cs typeface="Courier New" panose="02070309020205020404" pitchFamily="49" charset="0"/>
              </a:rPr>
              <a:t>save “$outputs/step2-releasable.dta”, replace</a:t>
            </a:r>
          </a:p>
          <a:p>
            <a:pPr marL="457200" lvl="1" indent="0">
              <a:buNone/>
            </a:pPr>
            <a:endParaRPr lang="en-US" sz="1800" b="1" dirty="0">
              <a:latin typeface="Lucida Console" panose="020B0609040504020204" pitchFamily="49" charset="0"/>
              <a:cs typeface="Courier New" panose="02070309020205020404" pitchFamily="49" charset="0"/>
            </a:endParaRPr>
          </a:p>
        </p:txBody>
      </p:sp>
    </p:spTree>
    <p:extLst>
      <p:ext uri="{BB962C8B-B14F-4D97-AF65-F5344CB8AC3E}">
        <p14:creationId xmlns:p14="http://schemas.microsoft.com/office/powerpoint/2010/main" val="1493500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Solutions for dynamic collaboration</a:t>
            </a:r>
          </a:p>
        </p:txBody>
      </p:sp>
      <p:sp>
        <p:nvSpPr>
          <p:cNvPr id="4" name="Content Placeholder 3"/>
          <p:cNvSpPr>
            <a:spLocks noGrp="1"/>
          </p:cNvSpPr>
          <p:nvPr>
            <p:ph sz="half" idx="1"/>
          </p:nvPr>
        </p:nvSpPr>
        <p:spPr>
          <a:xfrm>
            <a:off x="838199" y="1825625"/>
            <a:ext cx="10515599" cy="4351338"/>
          </a:xfrm>
        </p:spPr>
        <p:txBody>
          <a:bodyPr>
            <a:normAutofit/>
          </a:bodyPr>
          <a:lstStyle/>
          <a:p>
            <a:r>
              <a:rPr lang="en-US" b="1" dirty="0"/>
              <a:t>Document how code pieces work together from the start</a:t>
            </a:r>
          </a:p>
          <a:p>
            <a:pPr lvl="1"/>
            <a:r>
              <a:rPr lang="en-US" dirty="0"/>
              <a:t>Ideally this follows from how the code is structured</a:t>
            </a:r>
          </a:p>
          <a:p>
            <a:pPr lvl="1"/>
            <a:r>
              <a:rPr lang="en-US" dirty="0"/>
              <a:t>Use a README from the start</a:t>
            </a:r>
          </a:p>
          <a:p>
            <a:r>
              <a:rPr lang="en-US" b="1" dirty="0"/>
              <a:t>Document package versions</a:t>
            </a:r>
          </a:p>
          <a:p>
            <a:r>
              <a:rPr lang="en-US" b="1" dirty="0"/>
              <a:t>Document critical steps of the process and include automation</a:t>
            </a:r>
          </a:p>
          <a:p>
            <a:pPr lvl="1"/>
            <a:r>
              <a:rPr lang="en-US" dirty="0"/>
              <a:t>Once you are ready to release final product, you may need to run through the whole code again!</a:t>
            </a:r>
          </a:p>
          <a:p>
            <a:endParaRPr lang="en-US" b="1" dirty="0"/>
          </a:p>
        </p:txBody>
      </p:sp>
    </p:spTree>
    <p:extLst>
      <p:ext uri="{BB962C8B-B14F-4D97-AF65-F5344CB8AC3E}">
        <p14:creationId xmlns:p14="http://schemas.microsoft.com/office/powerpoint/2010/main" val="27160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Example: Big data via extract</a:t>
            </a:r>
            <a:endParaRPr lang="en-US" dirty="0">
              <a:solidFill>
                <a:schemeClr val="bg1"/>
              </a:solidFill>
            </a:endParaRPr>
          </a:p>
        </p:txBody>
      </p:sp>
    </p:spTree>
    <p:extLst>
      <p:ext uri="{BB962C8B-B14F-4D97-AF65-F5344CB8AC3E}">
        <p14:creationId xmlns:p14="http://schemas.microsoft.com/office/powerpoint/2010/main" val="2233202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 confidentiality</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labordynamicsinstitute.github.io/day-of-data-2021/safe-and-efficient.html</a:t>
            </a:r>
            <a:r>
              <a:rPr lang="en-US" dirty="0" smtClean="0"/>
              <a:t> </a:t>
            </a:r>
            <a:endParaRPr lang="en-US" dirty="0"/>
          </a:p>
        </p:txBody>
      </p:sp>
    </p:spTree>
    <p:extLst>
      <p:ext uri="{BB962C8B-B14F-4D97-AF65-F5344CB8AC3E}">
        <p14:creationId xmlns:p14="http://schemas.microsoft.com/office/powerpoint/2010/main" val="3446815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278105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15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Computational empathy</a:t>
            </a:r>
          </a:p>
        </p:txBody>
      </p:sp>
    </p:spTree>
    <p:extLst>
      <p:ext uri="{BB962C8B-B14F-4D97-AF65-F5344CB8AC3E}">
        <p14:creationId xmlns:p14="http://schemas.microsoft.com/office/powerpoint/2010/main" val="185373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Computational empathy</a:t>
            </a:r>
          </a:p>
        </p:txBody>
      </p:sp>
      <p:sp>
        <p:nvSpPr>
          <p:cNvPr id="4" name="Content Placeholder 3"/>
          <p:cNvSpPr>
            <a:spLocks noGrp="1"/>
          </p:cNvSpPr>
          <p:nvPr>
            <p:ph idx="1"/>
          </p:nvPr>
        </p:nvSpPr>
        <p:spPr/>
        <p:txBody>
          <a:bodyPr>
            <a:normAutofit lnSpcReduction="10000"/>
          </a:bodyPr>
          <a:lstStyle/>
          <a:p>
            <a:r>
              <a:rPr lang="en-US" dirty="0"/>
              <a:t>Consider how the next person will (be able to) compute</a:t>
            </a:r>
          </a:p>
          <a:p>
            <a:pPr lvl="1"/>
            <a:r>
              <a:rPr lang="en-US" dirty="0"/>
              <a:t>You don’t know what they don’t know</a:t>
            </a:r>
          </a:p>
          <a:p>
            <a:pPr lvl="1"/>
            <a:r>
              <a:rPr lang="en-US" dirty="0"/>
              <a:t>Assume some frequent characteristics</a:t>
            </a:r>
          </a:p>
          <a:p>
            <a:pPr lvl="2"/>
            <a:r>
              <a:rPr lang="en-US" dirty="0"/>
              <a:t>Empirical background (2-3 </a:t>
            </a:r>
            <a:r>
              <a:rPr lang="en-US" dirty="0" err="1"/>
              <a:t>yrs</a:t>
            </a:r>
            <a:r>
              <a:rPr lang="en-US" dirty="0"/>
              <a:t> undergrad?)</a:t>
            </a:r>
          </a:p>
          <a:p>
            <a:pPr lvl="2"/>
            <a:r>
              <a:rPr lang="en-US" dirty="0"/>
              <a:t>Likely to know about frequently used software, but not very specific software</a:t>
            </a:r>
          </a:p>
          <a:p>
            <a:pPr lvl="2"/>
            <a:r>
              <a:rPr lang="en-US" dirty="0"/>
              <a:t>Have </a:t>
            </a:r>
            <a:r>
              <a:rPr lang="en-US" b="1" u="sng" dirty="0">
                <a:solidFill>
                  <a:srgbClr val="FF0000"/>
                </a:solidFill>
              </a:rPr>
              <a:t>none</a:t>
            </a:r>
            <a:r>
              <a:rPr lang="en-US" dirty="0"/>
              <a:t> of your add-on packages/ libraries/ etc. pre-installed</a:t>
            </a:r>
          </a:p>
          <a:p>
            <a:r>
              <a:rPr lang="en-US" dirty="0"/>
              <a:t>Don’t force them to do tedious things</a:t>
            </a:r>
          </a:p>
        </p:txBody>
      </p:sp>
      <p:sp>
        <p:nvSpPr>
          <p:cNvPr id="2" name="TextBox 1">
            <a:extLst>
              <a:ext uri="{FF2B5EF4-FFF2-40B4-BE49-F238E27FC236}">
                <a16:creationId xmlns:a16="http://schemas.microsoft.com/office/drawing/2014/main" id="{D99C1F26-F6D5-0D49-9FDE-C4AC05B26ED3}"/>
              </a:ext>
            </a:extLst>
          </p:cNvPr>
          <p:cNvSpPr txBox="1"/>
          <p:nvPr/>
        </p:nvSpPr>
        <p:spPr>
          <a:xfrm>
            <a:off x="10319657" y="6025243"/>
            <a:ext cx="751114" cy="375557"/>
          </a:xfrm>
          <a:prstGeom prst="rect">
            <a:avLst/>
          </a:prstGeom>
          <a:noFill/>
        </p:spPr>
        <p:txBody>
          <a:bodyPr wrap="square" rtlCol="0">
            <a:spAutoFit/>
          </a:bodyPr>
          <a:lstStyle/>
          <a:p>
            <a:r>
              <a:rPr lang="en-US" dirty="0">
                <a:solidFill>
                  <a:schemeClr val="bg2">
                    <a:lumMod val="75000"/>
                  </a:schemeClr>
                </a:solidFill>
                <a:hlinkClick r:id="" action="ppaction://noaction"/>
              </a:rPr>
              <a:t>More</a:t>
            </a:r>
            <a:endParaRPr lang="en-US" dirty="0">
              <a:solidFill>
                <a:schemeClr val="bg2">
                  <a:lumMod val="75000"/>
                </a:schemeClr>
              </a:solidFill>
            </a:endParaRPr>
          </a:p>
        </p:txBody>
      </p:sp>
    </p:spTree>
    <p:extLst>
      <p:ext uri="{BB962C8B-B14F-4D97-AF65-F5344CB8AC3E}">
        <p14:creationId xmlns:p14="http://schemas.microsoft.com/office/powerpoint/2010/main" val="352588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replication packages</a:t>
            </a:r>
          </a:p>
        </p:txBody>
      </p:sp>
      <p:sp>
        <p:nvSpPr>
          <p:cNvPr id="3" name="Content Placeholder 2"/>
          <p:cNvSpPr>
            <a:spLocks noGrp="1"/>
          </p:cNvSpPr>
          <p:nvPr>
            <p:ph sz="half" idx="1"/>
          </p:nvPr>
        </p:nvSpPr>
        <p:spPr/>
        <p:txBody>
          <a:bodyPr/>
          <a:lstStyle/>
          <a:p>
            <a:r>
              <a:rPr lang="en-US" dirty="0"/>
              <a:t>Master script preferred</a:t>
            </a:r>
          </a:p>
          <a:p>
            <a:pPr lvl="1"/>
            <a:r>
              <a:rPr lang="en-US" dirty="0"/>
              <a:t>Least amount of manual effort</a:t>
            </a:r>
          </a:p>
          <a:p>
            <a:r>
              <a:rPr lang="en-US" dirty="0"/>
              <a:t>No manual manipulation </a:t>
            </a:r>
          </a:p>
          <a:p>
            <a:pPr lvl="1"/>
            <a:r>
              <a:rPr lang="en-US" dirty="0"/>
              <a:t>“Change the parameter to 0.2, then run the code again”</a:t>
            </a:r>
          </a:p>
          <a:p>
            <a:r>
              <a:rPr lang="en-US" dirty="0"/>
              <a:t>No manual copying of results</a:t>
            </a:r>
          </a:p>
          <a:p>
            <a:pPr lvl="1"/>
            <a:r>
              <a:rPr lang="en-US" dirty="0"/>
              <a:t>Write out/save tables and figures using packages</a:t>
            </a:r>
          </a:p>
          <a:p>
            <a:pPr lvl="1"/>
            <a:r>
              <a:rPr lang="en-US" dirty="0"/>
              <a:t>Compute all numbers in package</a:t>
            </a:r>
          </a:p>
        </p:txBody>
      </p:sp>
      <p:sp>
        <p:nvSpPr>
          <p:cNvPr id="4" name="Content Placeholder 3"/>
          <p:cNvSpPr>
            <a:spLocks noGrp="1"/>
          </p:cNvSpPr>
          <p:nvPr>
            <p:ph sz="half" idx="2"/>
          </p:nvPr>
        </p:nvSpPr>
        <p:spPr/>
        <p:txBody>
          <a:bodyPr/>
          <a:lstStyle/>
          <a:p>
            <a:r>
              <a:rPr lang="en-US" dirty="0"/>
              <a:t>No manual install of packages</a:t>
            </a:r>
          </a:p>
          <a:p>
            <a:pPr lvl="1"/>
            <a:r>
              <a:rPr lang="en-US" dirty="0"/>
              <a:t>Use a script to create all directories, install all necessary packages/requirements/etc.</a:t>
            </a:r>
          </a:p>
          <a:p>
            <a:r>
              <a:rPr lang="en-US" dirty="0"/>
              <a:t>Clear instructions!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96077" y="3320257"/>
            <a:ext cx="681037" cy="681037"/>
          </a:xfrm>
          <a:prstGeom prst="rect">
            <a:avLst/>
          </a:prstGeom>
        </p:spPr>
      </p:pic>
    </p:spTree>
    <p:extLst>
      <p:ext uri="{BB962C8B-B14F-4D97-AF65-F5344CB8AC3E}">
        <p14:creationId xmlns:p14="http://schemas.microsoft.com/office/powerpoint/2010/main" val="316764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r>
              <a:rPr lang="en-US" dirty="0"/>
              <a:t>Set the project directory </a:t>
            </a:r>
            <a:r>
              <a:rPr lang="en-US" b="1" u="sng" dirty="0"/>
              <a:t>ONCE</a:t>
            </a:r>
            <a:r>
              <a:rPr lang="en-US" dirty="0"/>
              <a:t> in code, or </a:t>
            </a:r>
            <a:r>
              <a:rPr lang="en-US" b="1" u="sng" dirty="0"/>
              <a:t>NEVER</a:t>
            </a:r>
            <a:r>
              <a:rPr lang="en-US" dirty="0"/>
              <a:t> </a:t>
            </a:r>
            <a:br>
              <a:rPr lang="en-US" dirty="0"/>
            </a:br>
            <a:r>
              <a:rPr lang="en-US" sz="2000" dirty="0">
                <a:solidFill>
                  <a:schemeClr val="accent1"/>
                </a:solidFill>
              </a:rPr>
              <a:t>(Stata, </a:t>
            </a:r>
            <a:r>
              <a:rPr lang="en-US" sz="2000" dirty="0">
                <a:solidFill>
                  <a:schemeClr val="accent2"/>
                </a:solidFill>
              </a:rPr>
              <a:t>R</a:t>
            </a:r>
            <a:r>
              <a:rPr lang="en-US" sz="2000" dirty="0">
                <a:solidFill>
                  <a:schemeClr val="accent1"/>
                </a:solidFill>
              </a:rPr>
              <a:t>, </a:t>
            </a:r>
            <a:r>
              <a:rPr lang="en-US" sz="2000" dirty="0">
                <a:solidFill>
                  <a:schemeClr val="accent6"/>
                </a:solidFill>
              </a:rPr>
              <a:t>Python</a:t>
            </a:r>
            <a:r>
              <a:rPr lang="en-US" sz="2000" dirty="0">
                <a:solidFill>
                  <a:schemeClr val="accent1"/>
                </a:solidFill>
              </a:rPr>
              <a:t>)</a:t>
            </a:r>
          </a:p>
          <a:p>
            <a:r>
              <a:rPr lang="en-US" dirty="0"/>
              <a:t>Use </a:t>
            </a:r>
            <a:r>
              <a:rPr lang="en-US" b="1" u="sng" dirty="0"/>
              <a:t>placeholders</a:t>
            </a:r>
            <a:r>
              <a:rPr lang="en-US" dirty="0"/>
              <a:t> (</a:t>
            </a:r>
            <a:r>
              <a:rPr lang="en-US" dirty="0" err="1"/>
              <a:t>globals</a:t>
            </a:r>
            <a:r>
              <a:rPr lang="en-US" dirty="0"/>
              <a:t>, </a:t>
            </a:r>
            <a:r>
              <a:rPr lang="en-US" dirty="0" err="1"/>
              <a:t>libnames</a:t>
            </a:r>
            <a:r>
              <a:rPr lang="en-US" dirty="0"/>
              <a:t>, etc.) for common locations ($CONFDATA, $TABLES, $CODE) </a:t>
            </a:r>
            <a:r>
              <a:rPr lang="en-US" sz="1800" dirty="0">
                <a:solidFill>
                  <a:schemeClr val="accent1"/>
                </a:solidFill>
              </a:rPr>
              <a:t>(Stata, </a:t>
            </a:r>
            <a:r>
              <a:rPr lang="en-US" sz="1800" dirty="0">
                <a:solidFill>
                  <a:schemeClr val="accent2"/>
                </a:solidFill>
              </a:rPr>
              <a:t>R</a:t>
            </a:r>
            <a:r>
              <a:rPr lang="en-US" sz="1800" dirty="0">
                <a:solidFill>
                  <a:schemeClr val="accent1"/>
                </a:solidFill>
              </a:rPr>
              <a:t>, </a:t>
            </a:r>
            <a:r>
              <a:rPr lang="en-US" sz="1800" dirty="0">
                <a:solidFill>
                  <a:schemeClr val="accent6"/>
                </a:solidFill>
              </a:rPr>
              <a:t>Python, </a:t>
            </a:r>
            <a:r>
              <a:rPr lang="en-US" sz="1800" dirty="0">
                <a:solidFill>
                  <a:schemeClr val="accent4"/>
                </a:solidFill>
              </a:rPr>
              <a:t>SAS</a:t>
            </a:r>
            <a:r>
              <a:rPr lang="en-US" sz="1800" dirty="0">
                <a:solidFill>
                  <a:schemeClr val="accent1"/>
                </a:solidFill>
              </a:rPr>
              <a:t>)</a:t>
            </a:r>
          </a:p>
          <a:p>
            <a:r>
              <a:rPr lang="en-US" b="1" u="sng" dirty="0"/>
              <a:t>Write out all tables, figures</a:t>
            </a:r>
            <a:r>
              <a:rPr lang="en-US" dirty="0"/>
              <a:t>, and in-text numbers into separate files</a:t>
            </a:r>
          </a:p>
          <a:p>
            <a:endParaRPr lang="en-US" dirty="0"/>
          </a:p>
        </p:txBody>
      </p:sp>
      <p:sp>
        <p:nvSpPr>
          <p:cNvPr id="4" name="Content Placeholder 3"/>
          <p:cNvSpPr>
            <a:spLocks noGrp="1"/>
          </p:cNvSpPr>
          <p:nvPr>
            <p:ph sz="half" idx="2"/>
          </p:nvPr>
        </p:nvSpPr>
        <p:spPr/>
        <p:txBody>
          <a:bodyPr/>
          <a:lstStyle/>
          <a:p>
            <a:pPr marL="0" indent="0">
              <a:buNone/>
            </a:pPr>
            <a:r>
              <a:rPr lang="en-US" dirty="0"/>
              <a:t>If you need to </a:t>
            </a:r>
            <a:r>
              <a:rPr lang="en-US" dirty="0">
                <a:solidFill>
                  <a:srgbClr val="FF0000"/>
                </a:solidFill>
              </a:rPr>
              <a:t>manually</a:t>
            </a:r>
            <a:r>
              <a:rPr lang="en-US" dirty="0"/>
              <a:t> modify the code to obtain a series of tables/figures/columns, you’re doing something wrong:</a:t>
            </a:r>
          </a:p>
          <a:p>
            <a:r>
              <a:rPr lang="en-US" dirty="0"/>
              <a:t>Use </a:t>
            </a:r>
            <a:r>
              <a:rPr lang="en-US" b="1" dirty="0">
                <a:solidFill>
                  <a:schemeClr val="accent2"/>
                </a:solidFill>
              </a:rPr>
              <a:t>functions</a:t>
            </a:r>
            <a:r>
              <a:rPr lang="en-US" b="1" dirty="0"/>
              <a:t>, </a:t>
            </a:r>
            <a:r>
              <a:rPr lang="en-US" b="1" dirty="0">
                <a:solidFill>
                  <a:schemeClr val="accent1"/>
                </a:solidFill>
              </a:rPr>
              <a:t>ado files, programs</a:t>
            </a:r>
            <a:r>
              <a:rPr lang="en-US" b="1" dirty="0"/>
              <a:t>, </a:t>
            </a:r>
            <a:r>
              <a:rPr lang="en-US" b="1" dirty="0">
                <a:solidFill>
                  <a:schemeClr val="accent4"/>
                </a:solidFill>
              </a:rPr>
              <a:t>macros</a:t>
            </a:r>
            <a:r>
              <a:rPr lang="en-US" b="1" dirty="0"/>
              <a:t>, </a:t>
            </a:r>
            <a:r>
              <a:rPr lang="en-US" b="1" dirty="0">
                <a:solidFill>
                  <a:schemeClr val="accent6"/>
                </a:solidFill>
              </a:rPr>
              <a:t>subroutines</a:t>
            </a:r>
          </a:p>
          <a:p>
            <a:r>
              <a:rPr lang="en-US" dirty="0"/>
              <a:t>Use </a:t>
            </a:r>
            <a:r>
              <a:rPr lang="en-US" b="1" dirty="0"/>
              <a:t>loops, parameters, parameter files </a:t>
            </a:r>
            <a:r>
              <a:rPr lang="en-US" dirty="0"/>
              <a:t>to call those subroutines</a:t>
            </a:r>
          </a:p>
        </p:txBody>
      </p:sp>
    </p:spTree>
    <p:extLst>
      <p:ext uri="{BB962C8B-B14F-4D97-AF65-F5344CB8AC3E}">
        <p14:creationId xmlns:p14="http://schemas.microsoft.com/office/powerpoint/2010/main" val="308084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a:t>Have “</a:t>
            </a:r>
            <a:r>
              <a:rPr lang="en-US" b="1" u="sng" dirty="0"/>
              <a:t>computational empathy</a:t>
            </a:r>
            <a:r>
              <a:rPr lang="en-US" dirty="0"/>
              <a:t>”</a:t>
            </a:r>
          </a:p>
          <a:p>
            <a:r>
              <a:rPr lang="en-US" dirty="0"/>
              <a:t>Consider cross-platform programming practices</a:t>
            </a:r>
          </a:p>
          <a:p>
            <a:r>
              <a:rPr lang="en-US" dirty="0"/>
              <a:t>Consider that the replicator can learn from the process</a:t>
            </a:r>
          </a:p>
          <a:p>
            <a:pPr lvl="1"/>
            <a:r>
              <a:rPr lang="en-US" dirty="0"/>
              <a:t>They probably don’t have the same knowledge</a:t>
            </a:r>
          </a:p>
          <a:p>
            <a:r>
              <a:rPr lang="en-US" dirty="0"/>
              <a:t>Consider that the replicator might not have the same modules/packages/etc.</a:t>
            </a:r>
          </a:p>
        </p:txBody>
      </p:sp>
      <p:sp>
        <p:nvSpPr>
          <p:cNvPr id="4" name="Content Placeholder 3"/>
          <p:cNvSpPr>
            <a:spLocks noGrp="1"/>
          </p:cNvSpPr>
          <p:nvPr>
            <p:ph sz="half" idx="2"/>
          </p:nvPr>
        </p:nvSpPr>
        <p:spPr/>
        <p:txBody>
          <a:bodyPr/>
          <a:lstStyle/>
          <a:p>
            <a:endParaRPr lang="en-US" dirty="0"/>
          </a:p>
          <a:p>
            <a:r>
              <a:rPr lang="en-US" dirty="0"/>
              <a:t>Path and filenames:</a:t>
            </a:r>
          </a:p>
          <a:p>
            <a:pPr lvl="1"/>
            <a:r>
              <a:rPr lang="en-US" dirty="0">
                <a:solidFill>
                  <a:schemeClr val="accent1"/>
                </a:solidFill>
              </a:rPr>
              <a:t>Stata: always use forward slashes, even on Windows</a:t>
            </a:r>
            <a:br>
              <a:rPr lang="en-US" dirty="0">
                <a:solidFill>
                  <a:schemeClr val="accent1"/>
                </a:solidFill>
              </a:rPr>
            </a:br>
            <a:r>
              <a:rPr lang="en-US" sz="1800" b="1" dirty="0">
                <a:solidFill>
                  <a:schemeClr val="accent1"/>
                </a:solidFill>
                <a:latin typeface="Source Code Pro" panose="020B0509030403020204" pitchFamily="49" charset="0"/>
                <a:ea typeface="Source Code Pro" panose="020B0509030403020204" pitchFamily="49" charset="0"/>
              </a:rPr>
              <a:t>use “$data/path/</a:t>
            </a:r>
            <a:r>
              <a:rPr lang="en-US" sz="1800" b="1" dirty="0" err="1">
                <a:solidFill>
                  <a:schemeClr val="accent1"/>
                </a:solidFill>
                <a:latin typeface="Source Code Pro" panose="020B0509030403020204" pitchFamily="49" charset="0"/>
                <a:ea typeface="Source Code Pro" panose="020B0509030403020204" pitchFamily="49" charset="0"/>
              </a:rPr>
              <a:t>data.dta</a:t>
            </a:r>
            <a:r>
              <a:rPr lang="en-US" sz="1800" b="1" dirty="0">
                <a:solidFill>
                  <a:schemeClr val="accent1"/>
                </a:solidFill>
                <a:latin typeface="Source Code Pro" panose="020B0509030403020204" pitchFamily="49" charset="0"/>
                <a:ea typeface="Source Code Pro" panose="020B0509030403020204" pitchFamily="49" charset="0"/>
              </a:rPr>
              <a:t>”</a:t>
            </a:r>
          </a:p>
          <a:p>
            <a:pPr lvl="1"/>
            <a:r>
              <a:rPr lang="en-US" dirty="0">
                <a:solidFill>
                  <a:schemeClr val="accent2"/>
                </a:solidFill>
              </a:rPr>
              <a:t>R: use “</a:t>
            </a:r>
            <a:r>
              <a:rPr lang="en-US" sz="2000" dirty="0" err="1">
                <a:solidFill>
                  <a:schemeClr val="accent2"/>
                </a:solidFill>
                <a:latin typeface="Source Code Pro" panose="020B0509030403020204" pitchFamily="49" charset="0"/>
                <a:ea typeface="Source Code Pro" panose="020B0509030403020204" pitchFamily="49" charset="0"/>
              </a:rPr>
              <a:t>file.path</a:t>
            </a:r>
            <a:r>
              <a:rPr lang="en-US" sz="2000" dirty="0">
                <a:solidFill>
                  <a:schemeClr val="accent2"/>
                </a:solidFill>
                <a:latin typeface="Source Code Pro" panose="020B0509030403020204" pitchFamily="49" charset="0"/>
                <a:ea typeface="Source Code Pro" panose="020B0509030403020204" pitchFamily="49" charset="0"/>
              </a:rPr>
              <a:t>()</a:t>
            </a:r>
            <a:r>
              <a:rPr lang="en-US" dirty="0">
                <a:solidFill>
                  <a:schemeClr val="accent2"/>
                </a:solidFill>
              </a:rPr>
              <a:t>”</a:t>
            </a:r>
            <a:br>
              <a:rPr lang="en-US" dirty="0">
                <a:solidFill>
                  <a:schemeClr val="accent2"/>
                </a:solidFill>
              </a:rPr>
            </a:br>
            <a:r>
              <a:rPr lang="en-US" sz="1600" b="1" dirty="0">
                <a:solidFill>
                  <a:schemeClr val="accent2"/>
                </a:solidFill>
                <a:latin typeface="Source Code Pro" panose="020B0509030403020204" pitchFamily="49" charset="0"/>
                <a:ea typeface="Source Code Pro" panose="020B0509030403020204" pitchFamily="49" charset="0"/>
              </a:rPr>
              <a:t>x &lt;- read(</a:t>
            </a:r>
            <a:r>
              <a:rPr lang="en-US" sz="1600" b="1" dirty="0" err="1">
                <a:solidFill>
                  <a:schemeClr val="accent2"/>
                </a:solidFill>
                <a:latin typeface="Source Code Pro" panose="020B0509030403020204" pitchFamily="49" charset="0"/>
                <a:ea typeface="Source Code Pro" panose="020B0509030403020204" pitchFamily="49" charset="0"/>
              </a:rPr>
              <a:t>file.path</a:t>
            </a:r>
            <a:r>
              <a:rPr lang="en-US" sz="1600" b="1" dirty="0">
                <a:solidFill>
                  <a:schemeClr val="accent2"/>
                </a:solidFill>
                <a:latin typeface="Source Code Pro" panose="020B0509030403020204" pitchFamily="49" charset="0"/>
                <a:ea typeface="Source Code Pro" panose="020B0509030403020204" pitchFamily="49" charset="0"/>
              </a:rPr>
              <a:t>(data,”</a:t>
            </a:r>
            <a:r>
              <a:rPr lang="en-US" sz="1600" b="1" dirty="0" err="1">
                <a:solidFill>
                  <a:schemeClr val="accent2"/>
                </a:solidFill>
                <a:latin typeface="Source Code Pro" panose="020B0509030403020204" pitchFamily="49" charset="0"/>
                <a:ea typeface="Source Code Pro" panose="020B0509030403020204" pitchFamily="49" charset="0"/>
              </a:rPr>
              <a:t>data.dta</a:t>
            </a:r>
            <a:r>
              <a:rPr lang="en-US" sz="1600" b="1" dirty="0">
                <a:solidFill>
                  <a:schemeClr val="accent2"/>
                </a:solidFill>
                <a:latin typeface="Source Code Pro" panose="020B0509030403020204" pitchFamily="49" charset="0"/>
                <a:ea typeface="Source Code Pro" panose="020B0509030403020204" pitchFamily="49" charset="0"/>
              </a:rPr>
              <a:t>”)</a:t>
            </a:r>
          </a:p>
          <a:p>
            <a:pPr lvl="1"/>
            <a:r>
              <a:rPr lang="en-US" dirty="0">
                <a:solidFill>
                  <a:schemeClr val="accent4"/>
                </a:solidFill>
              </a:rPr>
              <a:t>SAS: use </a:t>
            </a:r>
            <a:r>
              <a:rPr lang="en-US" sz="2000" dirty="0">
                <a:solidFill>
                  <a:schemeClr val="accent4"/>
                </a:solidFill>
                <a:latin typeface="Source Code Pro" panose="020B0509030403020204" pitchFamily="49" charset="0"/>
                <a:ea typeface="Source Code Pro" panose="020B0509030403020204" pitchFamily="49" charset="0"/>
              </a:rPr>
              <a:t>filename</a:t>
            </a:r>
            <a:r>
              <a:rPr lang="en-US" dirty="0">
                <a:solidFill>
                  <a:schemeClr val="accent4"/>
                </a:solidFill>
              </a:rPr>
              <a:t> and </a:t>
            </a:r>
            <a:r>
              <a:rPr lang="en-US" sz="2000" dirty="0" err="1">
                <a:solidFill>
                  <a:schemeClr val="accent4"/>
                </a:solidFill>
                <a:latin typeface="Source Code Pro" panose="020B0509030403020204" pitchFamily="49" charset="0"/>
                <a:ea typeface="Source Code Pro" panose="020B0509030403020204" pitchFamily="49" charset="0"/>
              </a:rPr>
              <a:t>libname</a:t>
            </a:r>
            <a:r>
              <a:rPr lang="en-US" dirty="0">
                <a:solidFill>
                  <a:schemeClr val="accent4"/>
                </a:solidFill>
              </a:rPr>
              <a:t> to abstract</a:t>
            </a:r>
            <a:br>
              <a:rPr lang="en-US" dirty="0">
                <a:solidFill>
                  <a:schemeClr val="accent4"/>
                </a:solidFill>
              </a:rPr>
            </a:br>
            <a:r>
              <a:rPr lang="en-US" sz="2000" b="1" dirty="0">
                <a:solidFill>
                  <a:schemeClr val="accent4"/>
                </a:solidFill>
                <a:latin typeface="Source Code Pro" panose="020B0509030403020204" pitchFamily="49" charset="0"/>
                <a:ea typeface="Source Code Pro" panose="020B0509030403020204" pitchFamily="49" charset="0"/>
              </a:rPr>
              <a:t>data DATALIB.step1;</a:t>
            </a:r>
            <a:br>
              <a:rPr lang="en-US" sz="2000" b="1" dirty="0">
                <a:solidFill>
                  <a:schemeClr val="accent4"/>
                </a:solidFill>
                <a:latin typeface="Source Code Pro" panose="020B0509030403020204" pitchFamily="49" charset="0"/>
                <a:ea typeface="Source Code Pro" panose="020B0509030403020204" pitchFamily="49" charset="0"/>
              </a:rPr>
            </a:br>
            <a:r>
              <a:rPr lang="en-US" sz="2000" b="1" dirty="0">
                <a:solidFill>
                  <a:schemeClr val="accent4"/>
                </a:solidFill>
                <a:latin typeface="Source Code Pro" panose="020B0509030403020204" pitchFamily="49" charset="0"/>
                <a:ea typeface="Source Code Pro" panose="020B0509030403020204" pitchFamily="49" charset="0"/>
              </a:rPr>
              <a:t>set CONFLIB.slid_1996;</a:t>
            </a:r>
            <a:endParaRPr lang="en-US" sz="2000" b="1" dirty="0">
              <a:solidFill>
                <a:schemeClr val="accent1"/>
              </a:solidFill>
              <a:latin typeface="Source Code Pro" panose="020B0509030403020204" pitchFamily="49" charset="0"/>
              <a:ea typeface="Source Code Pro" panose="020B0509030403020204" pitchFamily="49" charset="0"/>
            </a:endParaRPr>
          </a:p>
          <a:p>
            <a:pPr lvl="1"/>
            <a:endParaRPr lang="en-US" dirty="0"/>
          </a:p>
        </p:txBody>
      </p:sp>
    </p:spTree>
    <p:extLst>
      <p:ext uri="{BB962C8B-B14F-4D97-AF65-F5344CB8AC3E}">
        <p14:creationId xmlns:p14="http://schemas.microsoft.com/office/powerpoint/2010/main" val="317764643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1670</Words>
  <Application>Microsoft Office PowerPoint</Application>
  <PresentationFormat>Widescreen</PresentationFormat>
  <Paragraphs>313</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Courier New</vt:lpstr>
      <vt:lpstr>Lucida Console</vt:lpstr>
      <vt:lpstr>Source Code Pro</vt:lpstr>
      <vt:lpstr>Office Theme</vt:lpstr>
      <vt:lpstr>Day of Data Working with Restricted Access / Big Data</vt:lpstr>
      <vt:lpstr>Plan for the workshop</vt:lpstr>
      <vt:lpstr>PowerPoint Presentation</vt:lpstr>
      <vt:lpstr>Basic project setup</vt:lpstr>
      <vt:lpstr>Computational empathy</vt:lpstr>
      <vt:lpstr>Computational empathy</vt:lpstr>
      <vt:lpstr>Streamlining replication packages</vt:lpstr>
      <vt:lpstr>Some tips from the “frequently gotten wrong” bin</vt:lpstr>
      <vt:lpstr>Some tips from the “frequently gotten wrong” bin</vt:lpstr>
      <vt:lpstr>Ideal setup</vt:lpstr>
      <vt:lpstr>PowerPoint Presentation</vt:lpstr>
      <vt:lpstr>What is different?</vt:lpstr>
      <vt:lpstr>Basic project setup</vt:lpstr>
      <vt:lpstr>Basic project setup</vt:lpstr>
      <vt:lpstr>Basic project setup</vt:lpstr>
      <vt:lpstr>Basic project setup</vt:lpstr>
      <vt:lpstr>Basic project setup: restricted data</vt:lpstr>
      <vt:lpstr>Basic project setup: big data</vt:lpstr>
      <vt:lpstr>PowerPoint Presentation</vt:lpstr>
      <vt:lpstr>Documenting how you got to the data</vt:lpstr>
      <vt:lpstr>How did you get the data in first place?</vt:lpstr>
      <vt:lpstr>You must have described the data</vt:lpstr>
      <vt:lpstr>How do you document data provenance?</vt:lpstr>
      <vt:lpstr>Example: Danish administrative data</vt:lpstr>
      <vt:lpstr>Example 4: German Restricted-access</vt:lpstr>
      <vt:lpstr>Example 4: German Restricted-access</vt:lpstr>
      <vt:lpstr>Example 4: German Restricted-access</vt:lpstr>
      <vt:lpstr>PowerPoint Presentation</vt:lpstr>
      <vt:lpstr>Some tips from the “frequently gotten wrong” bin (restricted-access version)</vt:lpstr>
      <vt:lpstr>Some tips from the “frequently gotten wrong” bin (big data version)</vt:lpstr>
      <vt:lpstr>PowerPoint Presentation</vt:lpstr>
      <vt:lpstr>What happens in the wild? </vt:lpstr>
      <vt:lpstr>Dynamic Collaboration </vt:lpstr>
      <vt:lpstr>Solutions for dynamic collaboration</vt:lpstr>
      <vt:lpstr>PowerPoint Presentation</vt:lpstr>
      <vt:lpstr>What happens in the wild? </vt:lpstr>
      <vt:lpstr>Dynamic Collaboration </vt:lpstr>
      <vt:lpstr>Checking for intermediate files</vt:lpstr>
      <vt:lpstr>Checking for intermediate files</vt:lpstr>
      <vt:lpstr>Safe Collaboration </vt:lpstr>
      <vt:lpstr>Effective Programming </vt:lpstr>
      <vt:lpstr>Safe and effective programming</vt:lpstr>
      <vt:lpstr>Solutions for dynamic collaboration</vt:lpstr>
      <vt:lpstr>PowerPoint Presentation</vt:lpstr>
      <vt:lpstr>API + confidentiality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Increased Transparency, and Reproducibility in Economics</dc:title>
  <dc:creator>Lars Vilhuber</dc:creator>
  <cp:lastModifiedBy>Lars Vilhuber</cp:lastModifiedBy>
  <cp:revision>118</cp:revision>
  <dcterms:created xsi:type="dcterms:W3CDTF">2020-03-31T02:20:35Z</dcterms:created>
  <dcterms:modified xsi:type="dcterms:W3CDTF">2021-01-28T18:59:15Z</dcterms:modified>
</cp:coreProperties>
</file>